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3" r:id="rId8"/>
    <p:sldId id="262" r:id="rId9"/>
    <p:sldId id="264" r:id="rId10"/>
    <p:sldId id="268" r:id="rId11"/>
    <p:sldId id="269" r:id="rId12"/>
    <p:sldId id="265" r:id="rId13"/>
    <p:sldId id="266" r:id="rId14"/>
    <p:sldId id="270" r:id="rId15"/>
  </p:sldIdLst>
  <p:sldSz cx="18288000" cy="10287000"/>
  <p:notesSz cx="6858000" cy="9144000"/>
  <p:embeddedFontLst>
    <p:embeddedFont>
      <p:font typeface="Aileron" panose="02010600030101010101" charset="0"/>
      <p:regular r:id="rId17"/>
    </p:embeddedFont>
    <p:embeddedFont>
      <p:font typeface="Aileron Bold" panose="02010600030101010101" charset="0"/>
      <p:regular r:id="rId18"/>
    </p:embeddedFont>
    <p:embeddedFont>
      <p:font typeface="Cambria Math" panose="02040503050406030204" pitchFamily="18" charset="0"/>
      <p:regular r:id="rId19"/>
    </p:embeddedFont>
    <p:embeddedFont>
      <p:font typeface="DM Sans" pitchFamily="2" charset="0"/>
      <p:regular r:id="rId20"/>
      <p:bold r:id="rId21"/>
      <p:italic r:id="rId22"/>
      <p:boldItalic r:id="rId23"/>
    </p:embeddedFont>
    <p:embeddedFont>
      <p:font typeface="等线" panose="02010600030101010101" pitchFamily="2" charset="-122"/>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138" y="3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812BA0-79B9-40DD-884A-666CDBD99696}" type="datetimeFigureOut">
              <a:rPr lang="zh-CN" altLang="en-US" smtClean="0"/>
              <a:t>2026/1/4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F2F4CA-FF5E-4C2C-BF4A-B2AE058DA14C}" type="slidenum">
              <a:rPr lang="zh-CN" altLang="en-US" smtClean="0"/>
              <a:t>‹#›</a:t>
            </a:fld>
            <a:endParaRPr lang="zh-CN" altLang="en-US"/>
          </a:p>
        </p:txBody>
      </p:sp>
    </p:spTree>
    <p:extLst>
      <p:ext uri="{BB962C8B-B14F-4D97-AF65-F5344CB8AC3E}">
        <p14:creationId xmlns:p14="http://schemas.microsoft.com/office/powerpoint/2010/main" val="1459354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F2F4CA-FF5E-4C2C-BF4A-B2AE058DA14C}" type="slidenum">
              <a:rPr lang="zh-CN" altLang="en-US" smtClean="0"/>
              <a:t>4</a:t>
            </a:fld>
            <a:endParaRPr lang="zh-CN" altLang="en-US"/>
          </a:p>
        </p:txBody>
      </p:sp>
    </p:spTree>
    <p:extLst>
      <p:ext uri="{BB962C8B-B14F-4D97-AF65-F5344CB8AC3E}">
        <p14:creationId xmlns:p14="http://schemas.microsoft.com/office/powerpoint/2010/main" val="4028527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F2F4CA-FF5E-4C2C-BF4A-B2AE058DA14C}" type="slidenum">
              <a:rPr lang="zh-CN" altLang="en-US" smtClean="0"/>
              <a:t>6</a:t>
            </a:fld>
            <a:endParaRPr lang="zh-CN" altLang="en-US"/>
          </a:p>
        </p:txBody>
      </p:sp>
    </p:spTree>
    <p:extLst>
      <p:ext uri="{BB962C8B-B14F-4D97-AF65-F5344CB8AC3E}">
        <p14:creationId xmlns:p14="http://schemas.microsoft.com/office/powerpoint/2010/main" val="2277513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F2F4CA-FF5E-4C2C-BF4A-B2AE058DA14C}" type="slidenum">
              <a:rPr lang="zh-CN" altLang="en-US" smtClean="0"/>
              <a:t>9</a:t>
            </a:fld>
            <a:endParaRPr lang="zh-CN" altLang="en-US"/>
          </a:p>
        </p:txBody>
      </p:sp>
    </p:spTree>
    <p:extLst>
      <p:ext uri="{BB962C8B-B14F-4D97-AF65-F5344CB8AC3E}">
        <p14:creationId xmlns:p14="http://schemas.microsoft.com/office/powerpoint/2010/main" val="1899757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33D7F-57C1-7F65-9FD4-7B27B008A9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437A407-E56B-E6A7-8F66-951F10DDD3B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0E1421-4D9B-1BFC-878B-7CE0546C1AA3}"/>
              </a:ext>
            </a:extLst>
          </p:cNvPr>
          <p:cNvSpPr>
            <a:spLocks noGrp="1"/>
          </p:cNvSpPr>
          <p:nvPr>
            <p:ph type="body" idx="1"/>
          </p:nvPr>
        </p:nvSpPr>
        <p:spPr/>
        <p:txBody>
          <a:bodyPr/>
          <a:lstStyle/>
          <a:p>
            <a:r>
              <a:rPr lang="zh-CN" altLang="en-US" dirty="0"/>
              <a:t>关键管道的流量分析</a:t>
            </a:r>
          </a:p>
        </p:txBody>
      </p:sp>
      <p:sp>
        <p:nvSpPr>
          <p:cNvPr id="4" name="灯片编号占位符 3">
            <a:extLst>
              <a:ext uri="{FF2B5EF4-FFF2-40B4-BE49-F238E27FC236}">
                <a16:creationId xmlns:a16="http://schemas.microsoft.com/office/drawing/2014/main" id="{83267EE8-81C5-7EEC-658E-A3A698CFDCFF}"/>
              </a:ext>
            </a:extLst>
          </p:cNvPr>
          <p:cNvSpPr>
            <a:spLocks noGrp="1"/>
          </p:cNvSpPr>
          <p:nvPr>
            <p:ph type="sldNum" sz="quarter" idx="5"/>
          </p:nvPr>
        </p:nvSpPr>
        <p:spPr/>
        <p:txBody>
          <a:bodyPr/>
          <a:lstStyle/>
          <a:p>
            <a:fld id="{2DF2F4CA-FF5E-4C2C-BF4A-B2AE058DA14C}" type="slidenum">
              <a:rPr lang="zh-CN" altLang="en-US" smtClean="0"/>
              <a:t>10</a:t>
            </a:fld>
            <a:endParaRPr lang="zh-CN" altLang="en-US"/>
          </a:p>
        </p:txBody>
      </p:sp>
    </p:spTree>
    <p:extLst>
      <p:ext uri="{BB962C8B-B14F-4D97-AF65-F5344CB8AC3E}">
        <p14:creationId xmlns:p14="http://schemas.microsoft.com/office/powerpoint/2010/main" val="3964999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10E2C-8D1E-9206-09C0-F416DE1CEA1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3A0486C-A53E-8D95-A176-25C14EE856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F85C405-73E7-4B7C-C963-B27E4F4256D1}"/>
              </a:ext>
            </a:extLst>
          </p:cNvPr>
          <p:cNvSpPr>
            <a:spLocks noGrp="1"/>
          </p:cNvSpPr>
          <p:nvPr>
            <p:ph type="body" idx="1"/>
          </p:nvPr>
        </p:nvSpPr>
        <p:spPr/>
        <p:txBody>
          <a:bodyPr/>
          <a:lstStyle/>
          <a:p>
            <a:r>
              <a:rPr lang="zh-CN" altLang="en-US" dirty="0"/>
              <a:t>各站点存油量随时间变化的热力图</a:t>
            </a:r>
          </a:p>
        </p:txBody>
      </p:sp>
      <p:sp>
        <p:nvSpPr>
          <p:cNvPr id="4" name="灯片编号占位符 3">
            <a:extLst>
              <a:ext uri="{FF2B5EF4-FFF2-40B4-BE49-F238E27FC236}">
                <a16:creationId xmlns:a16="http://schemas.microsoft.com/office/drawing/2014/main" id="{F80AA130-61C0-19E1-B53F-024580D39562}"/>
              </a:ext>
            </a:extLst>
          </p:cNvPr>
          <p:cNvSpPr>
            <a:spLocks noGrp="1"/>
          </p:cNvSpPr>
          <p:nvPr>
            <p:ph type="sldNum" sz="quarter" idx="5"/>
          </p:nvPr>
        </p:nvSpPr>
        <p:spPr/>
        <p:txBody>
          <a:bodyPr/>
          <a:lstStyle/>
          <a:p>
            <a:fld id="{2DF2F4CA-FF5E-4C2C-BF4A-B2AE058DA14C}" type="slidenum">
              <a:rPr lang="zh-CN" altLang="en-US" smtClean="0"/>
              <a:t>11</a:t>
            </a:fld>
            <a:endParaRPr lang="zh-CN" altLang="en-US"/>
          </a:p>
        </p:txBody>
      </p:sp>
    </p:spTree>
    <p:extLst>
      <p:ext uri="{BB962C8B-B14F-4D97-AF65-F5344CB8AC3E}">
        <p14:creationId xmlns:p14="http://schemas.microsoft.com/office/powerpoint/2010/main" val="737154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1/4/2026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F69"/>
        </a:solidFill>
        <a:effectLst/>
      </p:bgPr>
    </p:bg>
    <p:spTree>
      <p:nvGrpSpPr>
        <p:cNvPr id="1" name=""/>
        <p:cNvGrpSpPr/>
        <p:nvPr/>
      </p:nvGrpSpPr>
      <p:grpSpPr>
        <a:xfrm>
          <a:off x="0" y="0"/>
          <a:ext cx="0" cy="0"/>
          <a:chOff x="0" y="0"/>
          <a:chExt cx="0" cy="0"/>
        </a:xfrm>
      </p:grpSpPr>
      <p:grpSp>
        <p:nvGrpSpPr>
          <p:cNvPr id="2" name="Group 2"/>
          <p:cNvGrpSpPr/>
          <p:nvPr/>
        </p:nvGrpSpPr>
        <p:grpSpPr>
          <a:xfrm>
            <a:off x="1028198" y="1030708"/>
            <a:ext cx="8725402" cy="705980"/>
            <a:chOff x="0" y="0"/>
            <a:chExt cx="11633869" cy="941307"/>
          </a:xfrm>
        </p:grpSpPr>
        <p:sp>
          <p:nvSpPr>
            <p:cNvPr id="3" name="TextBox 3"/>
            <p:cNvSpPr txBox="1"/>
            <p:nvPr/>
          </p:nvSpPr>
          <p:spPr>
            <a:xfrm>
              <a:off x="1077747" y="34529"/>
              <a:ext cx="10556122" cy="797740"/>
            </a:xfrm>
            <a:prstGeom prst="rect">
              <a:avLst/>
            </a:prstGeom>
          </p:spPr>
          <p:txBody>
            <a:bodyPr wrap="square" lIns="0" tIns="0" rIns="0" bIns="0" rtlCol="0" anchor="t">
              <a:spAutoFit/>
            </a:bodyPr>
            <a:lstStyle/>
            <a:p>
              <a:pPr lvl="0">
                <a:lnSpc>
                  <a:spcPts val="5116"/>
                </a:lnSpc>
                <a:spcBef>
                  <a:spcPct val="0"/>
                </a:spcBef>
              </a:pPr>
              <a:r>
                <a:rPr lang="en-US" sz="3654" dirty="0">
                  <a:solidFill>
                    <a:srgbClr val="EEEEF0"/>
                  </a:solidFill>
                  <a:latin typeface="Aileron"/>
                  <a:ea typeface="Aileron"/>
                  <a:cs typeface="Aileron"/>
                  <a:sym typeface="Aileron"/>
                </a:rPr>
                <a:t>Operations Research Course Report</a:t>
              </a:r>
            </a:p>
          </p:txBody>
        </p:sp>
        <p:sp>
          <p:nvSpPr>
            <p:cNvPr id="4" name="Freeform 4"/>
            <p:cNvSpPr/>
            <p:nvPr/>
          </p:nvSpPr>
          <p:spPr>
            <a:xfrm>
              <a:off x="0" y="0"/>
              <a:ext cx="941307" cy="941307"/>
            </a:xfrm>
            <a:custGeom>
              <a:avLst/>
              <a:gdLst/>
              <a:ahLst/>
              <a:cxnLst/>
              <a:rect l="l" t="t" r="r" b="b"/>
              <a:pathLst>
                <a:path w="941307" h="941307">
                  <a:moveTo>
                    <a:pt x="0" y="0"/>
                  </a:moveTo>
                  <a:lnTo>
                    <a:pt x="941307" y="0"/>
                  </a:lnTo>
                  <a:lnTo>
                    <a:pt x="941307" y="941307"/>
                  </a:lnTo>
                  <a:lnTo>
                    <a:pt x="0" y="941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87245" y="275586"/>
              <a:ext cx="566817" cy="269435"/>
            </a:xfrm>
            <a:custGeom>
              <a:avLst/>
              <a:gdLst/>
              <a:ahLst/>
              <a:cxnLst/>
              <a:rect l="l" t="t" r="r" b="b"/>
              <a:pathLst>
                <a:path w="566817" h="269435">
                  <a:moveTo>
                    <a:pt x="0" y="0"/>
                  </a:moveTo>
                  <a:lnTo>
                    <a:pt x="566817" y="0"/>
                  </a:lnTo>
                  <a:lnTo>
                    <a:pt x="566817" y="269435"/>
                  </a:lnTo>
                  <a:lnTo>
                    <a:pt x="0" y="269435"/>
                  </a:lnTo>
                  <a:lnTo>
                    <a:pt x="0" y="0"/>
                  </a:lnTo>
                  <a:close/>
                </a:path>
              </a:pathLst>
            </a:custGeom>
            <a:blipFill>
              <a:blip r:embed="rId4">
                <a:extLst>
                  <a:ext uri="{96DAC541-7B7A-43D3-8B79-37D633B846F1}">
                    <asvg:svgBlip xmlns:asvg="http://schemas.microsoft.com/office/drawing/2016/SVG/main" r:embed="rId5"/>
                  </a:ext>
                </a:extLst>
              </a:blip>
              <a:stretch>
                <a:fillRect t="-31196"/>
              </a:stretch>
            </a:blipFill>
          </p:spPr>
        </p:sp>
        <p:sp>
          <p:nvSpPr>
            <p:cNvPr id="6" name="Freeform 6"/>
            <p:cNvSpPr/>
            <p:nvPr/>
          </p:nvSpPr>
          <p:spPr>
            <a:xfrm>
              <a:off x="187245" y="500181"/>
              <a:ext cx="566817" cy="269435"/>
            </a:xfrm>
            <a:custGeom>
              <a:avLst/>
              <a:gdLst/>
              <a:ahLst/>
              <a:cxnLst/>
              <a:rect l="l" t="t" r="r" b="b"/>
              <a:pathLst>
                <a:path w="566817" h="269435">
                  <a:moveTo>
                    <a:pt x="0" y="0"/>
                  </a:moveTo>
                  <a:lnTo>
                    <a:pt x="566817" y="0"/>
                  </a:lnTo>
                  <a:lnTo>
                    <a:pt x="566817" y="269435"/>
                  </a:lnTo>
                  <a:lnTo>
                    <a:pt x="0" y="269435"/>
                  </a:lnTo>
                  <a:lnTo>
                    <a:pt x="0" y="0"/>
                  </a:lnTo>
                  <a:close/>
                </a:path>
              </a:pathLst>
            </a:custGeom>
            <a:blipFill>
              <a:blip r:embed="rId4">
                <a:extLst>
                  <a:ext uri="{96DAC541-7B7A-43D3-8B79-37D633B846F1}">
                    <asvg:svgBlip xmlns:asvg="http://schemas.microsoft.com/office/drawing/2016/SVG/main" r:embed="rId5"/>
                  </a:ext>
                </a:extLst>
              </a:blip>
              <a:stretch>
                <a:fillRect t="-31196"/>
              </a:stretch>
            </a:blipFill>
          </p:spPr>
        </p:sp>
      </p:grpSp>
      <p:grpSp>
        <p:nvGrpSpPr>
          <p:cNvPr id="7" name="Group 7"/>
          <p:cNvGrpSpPr/>
          <p:nvPr/>
        </p:nvGrpSpPr>
        <p:grpSpPr>
          <a:xfrm>
            <a:off x="1028198" y="2858088"/>
            <a:ext cx="16421602" cy="4723812"/>
            <a:chOff x="0" y="-1369745"/>
            <a:chExt cx="21895469" cy="6298416"/>
          </a:xfrm>
        </p:grpSpPr>
        <p:sp>
          <p:nvSpPr>
            <p:cNvPr id="8" name="TextBox 8"/>
            <p:cNvSpPr txBox="1"/>
            <p:nvPr/>
          </p:nvSpPr>
          <p:spPr>
            <a:xfrm>
              <a:off x="0" y="-1369745"/>
              <a:ext cx="21895469" cy="3305349"/>
            </a:xfrm>
            <a:prstGeom prst="rect">
              <a:avLst/>
            </a:prstGeom>
          </p:spPr>
          <p:txBody>
            <a:bodyPr wrap="square" lIns="0" tIns="0" rIns="0" bIns="0" rtlCol="0" anchor="t">
              <a:spAutoFit/>
            </a:bodyPr>
            <a:lstStyle/>
            <a:p>
              <a:pPr algn="ctr">
                <a:lnSpc>
                  <a:spcPts val="10098"/>
                </a:lnSpc>
              </a:pPr>
              <a:r>
                <a:rPr lang="en-US" sz="6000" b="1" dirty="0">
                  <a:solidFill>
                    <a:srgbClr val="EEEEF0"/>
                  </a:solidFill>
                  <a:latin typeface="Aileron"/>
                  <a:ea typeface="Aileron"/>
                  <a:cs typeface="Aileron"/>
                  <a:sym typeface="Aileron"/>
                </a:rPr>
                <a:t>O</a:t>
              </a:r>
              <a:r>
                <a:rPr lang="en-US" altLang="zh-CN" sz="6000" b="1" dirty="0">
                  <a:solidFill>
                    <a:srgbClr val="EEEEF0"/>
                  </a:solidFill>
                  <a:latin typeface="Aileron"/>
                  <a:ea typeface="Aileron"/>
                  <a:cs typeface="Aileron"/>
                  <a:sym typeface="Aileron"/>
                </a:rPr>
                <a:t>ptimization of a Crude Oil Transportation: From LP to MILP</a:t>
              </a:r>
              <a:endParaRPr lang="en-US" sz="6000" b="1" dirty="0">
                <a:solidFill>
                  <a:srgbClr val="EEEEF0"/>
                </a:solidFill>
                <a:latin typeface="Aileron"/>
                <a:ea typeface="Aileron"/>
                <a:cs typeface="Aileron"/>
                <a:sym typeface="Aileron"/>
              </a:endParaRPr>
            </a:p>
          </p:txBody>
        </p:sp>
        <p:sp>
          <p:nvSpPr>
            <p:cNvPr id="9" name="TextBox 9"/>
            <p:cNvSpPr txBox="1"/>
            <p:nvPr/>
          </p:nvSpPr>
          <p:spPr>
            <a:xfrm>
              <a:off x="4642488" y="4159870"/>
              <a:ext cx="12357161" cy="768801"/>
            </a:xfrm>
            <a:prstGeom prst="rect">
              <a:avLst/>
            </a:prstGeom>
          </p:spPr>
          <p:txBody>
            <a:bodyPr lIns="0" tIns="0" rIns="0" bIns="0" rtlCol="0" anchor="t">
              <a:spAutoFit/>
            </a:bodyPr>
            <a:lstStyle/>
            <a:p>
              <a:pPr algn="ctr">
                <a:lnSpc>
                  <a:spcPts val="4919"/>
                </a:lnSpc>
                <a:spcBef>
                  <a:spcPct val="0"/>
                </a:spcBef>
              </a:pPr>
              <a:r>
                <a:rPr lang="en-US" sz="3200" b="1" dirty="0">
                  <a:solidFill>
                    <a:srgbClr val="FFFFFF"/>
                  </a:solidFill>
                  <a:latin typeface="Aileron"/>
                  <a:ea typeface="Aileron"/>
                  <a:cs typeface="Aileron"/>
                  <a:sym typeface="Aileron"/>
                </a:rPr>
                <a:t>January 5, 2025</a:t>
              </a:r>
            </a:p>
          </p:txBody>
        </p:sp>
      </p:grpSp>
      <p:sp>
        <p:nvSpPr>
          <p:cNvPr id="21" name="文本框 20">
            <a:extLst>
              <a:ext uri="{FF2B5EF4-FFF2-40B4-BE49-F238E27FC236}">
                <a16:creationId xmlns:a16="http://schemas.microsoft.com/office/drawing/2014/main" id="{47BAC541-7E01-6F9C-7DF4-631EA195BD36}"/>
              </a:ext>
            </a:extLst>
          </p:cNvPr>
          <p:cNvSpPr txBox="1"/>
          <p:nvPr/>
        </p:nvSpPr>
        <p:spPr>
          <a:xfrm>
            <a:off x="4666999" y="5812169"/>
            <a:ext cx="9144000" cy="584775"/>
          </a:xfrm>
          <a:prstGeom prst="rect">
            <a:avLst/>
          </a:prstGeom>
          <a:noFill/>
        </p:spPr>
        <p:txBody>
          <a:bodyPr wrap="square">
            <a:spAutoFit/>
          </a:bodyPr>
          <a:lstStyle/>
          <a:p>
            <a:r>
              <a:rPr lang="en-US" altLang="zh-CN" sz="3200" b="1" dirty="0">
                <a:solidFill>
                  <a:schemeClr val="bg1"/>
                </a:solidFill>
                <a:effectLst/>
                <a:latin typeface="Aileron" panose="02010600030101010101" charset="0"/>
              </a:rPr>
              <a:t>Xiaoyu Gu, Yiming Zhou</a:t>
            </a:r>
            <a:r>
              <a:rPr lang="en-US" altLang="zh-CN" sz="3200" b="1" dirty="0">
                <a:solidFill>
                  <a:schemeClr val="bg1"/>
                </a:solidFill>
                <a:latin typeface="Aileron" panose="02010600030101010101" charset="0"/>
              </a:rPr>
              <a:t>, </a:t>
            </a:r>
            <a:r>
              <a:rPr lang="en-US" altLang="zh-CN" sz="3200" b="1" dirty="0" err="1">
                <a:solidFill>
                  <a:schemeClr val="bg1"/>
                </a:solidFill>
                <a:latin typeface="Aileron" panose="02010600030101010101" charset="0"/>
              </a:rPr>
              <a:t>Yunyixuan</a:t>
            </a:r>
            <a:r>
              <a:rPr lang="en-US" altLang="zh-CN" sz="3200" b="1" dirty="0">
                <a:solidFill>
                  <a:schemeClr val="bg1"/>
                </a:solidFill>
                <a:latin typeface="Aileron" panose="02010600030101010101" charset="0"/>
              </a:rPr>
              <a:t> Zhang </a:t>
            </a:r>
            <a:endParaRPr lang="zh-CN" altLang="en-US" sz="3200" b="1" dirty="0">
              <a:solidFill>
                <a:schemeClr val="bg1"/>
              </a:solidFill>
              <a:latin typeface="Aileron" panose="02010600030101010101"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EEF0"/>
        </a:solidFill>
        <a:effectLst/>
      </p:bgPr>
    </p:bg>
    <p:spTree>
      <p:nvGrpSpPr>
        <p:cNvPr id="1" name="">
          <a:extLst>
            <a:ext uri="{FF2B5EF4-FFF2-40B4-BE49-F238E27FC236}">
              <a16:creationId xmlns:a16="http://schemas.microsoft.com/office/drawing/2014/main" id="{3044EB77-3A80-3E13-6E8D-9D7000CFEAA7}"/>
            </a:ext>
          </a:extLst>
        </p:cNvPr>
        <p:cNvGrpSpPr/>
        <p:nvPr/>
      </p:nvGrpSpPr>
      <p:grpSpPr>
        <a:xfrm>
          <a:off x="0" y="0"/>
          <a:ext cx="0" cy="0"/>
          <a:chOff x="0" y="0"/>
          <a:chExt cx="0" cy="0"/>
        </a:xfrm>
      </p:grpSpPr>
      <p:grpSp>
        <p:nvGrpSpPr>
          <p:cNvPr id="24" name="Group 24">
            <a:extLst>
              <a:ext uri="{FF2B5EF4-FFF2-40B4-BE49-F238E27FC236}">
                <a16:creationId xmlns:a16="http://schemas.microsoft.com/office/drawing/2014/main" id="{4D7F4D5E-4036-FD7B-5295-928DEECE65F0}"/>
              </a:ext>
            </a:extLst>
          </p:cNvPr>
          <p:cNvGrpSpPr/>
          <p:nvPr/>
        </p:nvGrpSpPr>
        <p:grpSpPr>
          <a:xfrm>
            <a:off x="533400" y="571500"/>
            <a:ext cx="9753600" cy="990598"/>
            <a:chOff x="43204" y="-52923"/>
            <a:chExt cx="13004802" cy="1320797"/>
          </a:xfrm>
        </p:grpSpPr>
        <p:sp>
          <p:nvSpPr>
            <p:cNvPr id="25" name="AutoShape 25">
              <a:extLst>
                <a:ext uri="{FF2B5EF4-FFF2-40B4-BE49-F238E27FC236}">
                  <a16:creationId xmlns:a16="http://schemas.microsoft.com/office/drawing/2014/main" id="{AC8EAC36-E320-8839-556C-507AD3EEA92F}"/>
                </a:ext>
              </a:extLst>
            </p:cNvPr>
            <p:cNvSpPr/>
            <p:nvPr/>
          </p:nvSpPr>
          <p:spPr>
            <a:xfrm>
              <a:off x="43204" y="1267874"/>
              <a:ext cx="1308403" cy="0"/>
            </a:xfrm>
            <a:prstGeom prst="line">
              <a:avLst/>
            </a:prstGeom>
            <a:ln w="89253" cap="flat">
              <a:solidFill>
                <a:srgbClr val="0087FF"/>
              </a:solidFill>
              <a:prstDash val="solid"/>
              <a:headEnd type="none" w="sm" len="sm"/>
              <a:tailEnd type="none" w="sm" len="sm"/>
            </a:ln>
          </p:spPr>
        </p:sp>
        <p:sp>
          <p:nvSpPr>
            <p:cNvPr id="26" name="TextBox 26">
              <a:extLst>
                <a:ext uri="{FF2B5EF4-FFF2-40B4-BE49-F238E27FC236}">
                  <a16:creationId xmlns:a16="http://schemas.microsoft.com/office/drawing/2014/main" id="{093270AB-3759-613F-073B-71B71A3291B0}"/>
                </a:ext>
              </a:extLst>
            </p:cNvPr>
            <p:cNvSpPr txBox="1"/>
            <p:nvPr/>
          </p:nvSpPr>
          <p:spPr>
            <a:xfrm>
              <a:off x="43204" y="-52923"/>
              <a:ext cx="13004802" cy="1060119"/>
            </a:xfrm>
            <a:prstGeom prst="rect">
              <a:avLst/>
            </a:prstGeom>
          </p:spPr>
          <p:txBody>
            <a:bodyPr wrap="square" lIns="0" tIns="0" rIns="0" bIns="0" rtlCol="0" anchor="t">
              <a:spAutoFit/>
            </a:bodyPr>
            <a:lstStyle/>
            <a:p>
              <a:pPr>
                <a:lnSpc>
                  <a:spcPts val="6184"/>
                </a:lnSpc>
              </a:pPr>
              <a:r>
                <a:rPr lang="en-US" sz="6184" b="1" dirty="0">
                  <a:solidFill>
                    <a:srgbClr val="002F69"/>
                  </a:solidFill>
                  <a:latin typeface="Aileron Bold"/>
                  <a:ea typeface="Aileron Bold"/>
                  <a:cs typeface="Aileron Bold"/>
                  <a:sym typeface="Aileron Bold"/>
                </a:rPr>
                <a:t>Analysis of the Result</a:t>
              </a:r>
            </a:p>
          </p:txBody>
        </p:sp>
      </p:grpSp>
      <p:pic>
        <p:nvPicPr>
          <p:cNvPr id="38" name="图片 37" descr="图表, 条形图&#10;&#10;AI 生成的内容可能不正确。">
            <a:extLst>
              <a:ext uri="{FF2B5EF4-FFF2-40B4-BE49-F238E27FC236}">
                <a16:creationId xmlns:a16="http://schemas.microsoft.com/office/drawing/2014/main" id="{565F5065-7596-5331-2343-2A0373BED625}"/>
              </a:ext>
            </a:extLst>
          </p:cNvPr>
          <p:cNvPicPr>
            <a:picLocks noChangeAspect="1"/>
          </p:cNvPicPr>
          <p:nvPr/>
        </p:nvPicPr>
        <p:blipFill>
          <a:blip r:embed="rId3">
            <a:extLst>
              <a:ext uri="{28A0092B-C50C-407E-A947-70E740481C1C}">
                <a14:useLocalDpi xmlns:a14="http://schemas.microsoft.com/office/drawing/2010/main" val="0"/>
              </a:ext>
            </a:extLst>
          </a:blip>
          <a:srcRect l="9310" t="3616" r="8455" b="5063"/>
          <a:stretch>
            <a:fillRect/>
          </a:stretch>
        </p:blipFill>
        <p:spPr>
          <a:xfrm>
            <a:off x="533400" y="1866900"/>
            <a:ext cx="17221200" cy="7932558"/>
          </a:xfrm>
          <a:prstGeom prst="rect">
            <a:avLst/>
          </a:prstGeom>
        </p:spPr>
      </p:pic>
    </p:spTree>
    <p:extLst>
      <p:ext uri="{BB962C8B-B14F-4D97-AF65-F5344CB8AC3E}">
        <p14:creationId xmlns:p14="http://schemas.microsoft.com/office/powerpoint/2010/main" val="852421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8B869-F1C8-31A9-67DB-4C7488D02611}"/>
            </a:ext>
          </a:extLst>
        </p:cNvPr>
        <p:cNvGrpSpPr/>
        <p:nvPr/>
      </p:nvGrpSpPr>
      <p:grpSpPr>
        <a:xfrm>
          <a:off x="0" y="0"/>
          <a:ext cx="0" cy="0"/>
          <a:chOff x="0" y="0"/>
          <a:chExt cx="0" cy="0"/>
        </a:xfrm>
      </p:grpSpPr>
      <p:grpSp>
        <p:nvGrpSpPr>
          <p:cNvPr id="24" name="Group 24">
            <a:extLst>
              <a:ext uri="{FF2B5EF4-FFF2-40B4-BE49-F238E27FC236}">
                <a16:creationId xmlns:a16="http://schemas.microsoft.com/office/drawing/2014/main" id="{CE55B42B-7A47-5C9A-EAE7-D6892E5F4519}"/>
              </a:ext>
            </a:extLst>
          </p:cNvPr>
          <p:cNvGrpSpPr/>
          <p:nvPr/>
        </p:nvGrpSpPr>
        <p:grpSpPr>
          <a:xfrm>
            <a:off x="533400" y="571500"/>
            <a:ext cx="9753600" cy="990598"/>
            <a:chOff x="43204" y="-52923"/>
            <a:chExt cx="13004802" cy="1320797"/>
          </a:xfrm>
        </p:grpSpPr>
        <p:sp>
          <p:nvSpPr>
            <p:cNvPr id="25" name="AutoShape 25">
              <a:extLst>
                <a:ext uri="{FF2B5EF4-FFF2-40B4-BE49-F238E27FC236}">
                  <a16:creationId xmlns:a16="http://schemas.microsoft.com/office/drawing/2014/main" id="{64C13CF8-027F-9FAB-69CF-1495D659F0C9}"/>
                </a:ext>
              </a:extLst>
            </p:cNvPr>
            <p:cNvSpPr/>
            <p:nvPr/>
          </p:nvSpPr>
          <p:spPr>
            <a:xfrm>
              <a:off x="43204" y="1267874"/>
              <a:ext cx="1308403" cy="0"/>
            </a:xfrm>
            <a:prstGeom prst="line">
              <a:avLst/>
            </a:prstGeom>
            <a:ln w="89253" cap="flat">
              <a:solidFill>
                <a:srgbClr val="0087FF"/>
              </a:solidFill>
              <a:prstDash val="solid"/>
              <a:headEnd type="none" w="sm" len="sm"/>
              <a:tailEnd type="none" w="sm" len="sm"/>
            </a:ln>
          </p:spPr>
        </p:sp>
        <p:sp>
          <p:nvSpPr>
            <p:cNvPr id="26" name="TextBox 26">
              <a:extLst>
                <a:ext uri="{FF2B5EF4-FFF2-40B4-BE49-F238E27FC236}">
                  <a16:creationId xmlns:a16="http://schemas.microsoft.com/office/drawing/2014/main" id="{724AEF59-FC7D-DA89-68E2-5AD41A36C283}"/>
                </a:ext>
              </a:extLst>
            </p:cNvPr>
            <p:cNvSpPr txBox="1"/>
            <p:nvPr/>
          </p:nvSpPr>
          <p:spPr>
            <a:xfrm>
              <a:off x="43204" y="-52923"/>
              <a:ext cx="13004802" cy="1060119"/>
            </a:xfrm>
            <a:prstGeom prst="rect">
              <a:avLst/>
            </a:prstGeom>
          </p:spPr>
          <p:txBody>
            <a:bodyPr wrap="square" lIns="0" tIns="0" rIns="0" bIns="0" rtlCol="0" anchor="t">
              <a:spAutoFit/>
            </a:bodyPr>
            <a:lstStyle/>
            <a:p>
              <a:pPr>
                <a:lnSpc>
                  <a:spcPts val="6184"/>
                </a:lnSpc>
              </a:pPr>
              <a:r>
                <a:rPr lang="en-US" sz="6184" b="1" dirty="0">
                  <a:solidFill>
                    <a:srgbClr val="002F69"/>
                  </a:solidFill>
                  <a:latin typeface="Aileron Bold"/>
                  <a:ea typeface="Aileron Bold"/>
                  <a:cs typeface="Aileron Bold"/>
                  <a:sym typeface="Aileron Bold"/>
                </a:rPr>
                <a:t>Analysis of the Result</a:t>
              </a:r>
            </a:p>
          </p:txBody>
        </p:sp>
      </p:grpSp>
      <p:pic>
        <p:nvPicPr>
          <p:cNvPr id="2" name="图片 1" descr="图表, 条形图&#10;&#10;AI 生成的内容可能不正确。">
            <a:extLst>
              <a:ext uri="{FF2B5EF4-FFF2-40B4-BE49-F238E27FC236}">
                <a16:creationId xmlns:a16="http://schemas.microsoft.com/office/drawing/2014/main" id="{708552A6-945B-A495-295A-B12AD5C3BBF1}"/>
              </a:ext>
            </a:extLst>
          </p:cNvPr>
          <p:cNvPicPr>
            <a:picLocks noChangeAspect="1"/>
          </p:cNvPicPr>
          <p:nvPr/>
        </p:nvPicPr>
        <p:blipFill>
          <a:blip r:embed="rId3">
            <a:extLst>
              <a:ext uri="{28A0092B-C50C-407E-A947-70E740481C1C}">
                <a14:useLocalDpi xmlns:a14="http://schemas.microsoft.com/office/drawing/2010/main" val="0"/>
              </a:ext>
            </a:extLst>
          </a:blip>
          <a:srcRect l="9145" t="4686" r="9114" b="5898"/>
          <a:stretch>
            <a:fillRect/>
          </a:stretch>
        </p:blipFill>
        <p:spPr>
          <a:xfrm>
            <a:off x="2781300" y="2133473"/>
            <a:ext cx="12725400" cy="7586912"/>
          </a:xfrm>
          <a:prstGeom prst="rect">
            <a:avLst/>
          </a:prstGeom>
        </p:spPr>
      </p:pic>
    </p:spTree>
    <p:extLst>
      <p:ext uri="{BB962C8B-B14F-4D97-AF65-F5344CB8AC3E}">
        <p14:creationId xmlns:p14="http://schemas.microsoft.com/office/powerpoint/2010/main" val="1108882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87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6510246" y="3406364"/>
            <a:ext cx="5212535" cy="761514"/>
            <a:chOff x="0" y="0"/>
            <a:chExt cx="1373519" cy="200661"/>
          </a:xfrm>
        </p:grpSpPr>
        <p:sp>
          <p:nvSpPr>
            <p:cNvPr id="3" name="Freeform 3"/>
            <p:cNvSpPr/>
            <p:nvPr/>
          </p:nvSpPr>
          <p:spPr>
            <a:xfrm>
              <a:off x="0" y="0"/>
              <a:ext cx="1373519" cy="200661"/>
            </a:xfrm>
            <a:custGeom>
              <a:avLst/>
              <a:gdLst/>
              <a:ahLst/>
              <a:cxnLst/>
              <a:rect l="l" t="t" r="r" b="b"/>
              <a:pathLst>
                <a:path w="1373519" h="200661">
                  <a:moveTo>
                    <a:pt x="0" y="0"/>
                  </a:moveTo>
                  <a:lnTo>
                    <a:pt x="1373519" y="0"/>
                  </a:lnTo>
                  <a:lnTo>
                    <a:pt x="1373519" y="200661"/>
                  </a:lnTo>
                  <a:lnTo>
                    <a:pt x="0" y="200661"/>
                  </a:lnTo>
                  <a:close/>
                </a:path>
              </a:pathLst>
            </a:custGeom>
            <a:solidFill>
              <a:srgbClr val="002F69"/>
            </a:solidFill>
            <a:ln cap="sq">
              <a:noFill/>
              <a:prstDash val="solid"/>
              <a:miter/>
            </a:ln>
          </p:spPr>
        </p:sp>
        <p:sp>
          <p:nvSpPr>
            <p:cNvPr id="4" name="TextBox 4"/>
            <p:cNvSpPr txBox="1"/>
            <p:nvPr/>
          </p:nvSpPr>
          <p:spPr>
            <a:xfrm>
              <a:off x="0" y="-38100"/>
              <a:ext cx="1373519" cy="238761"/>
            </a:xfrm>
            <a:prstGeom prst="rect">
              <a:avLst/>
            </a:prstGeom>
          </p:spPr>
          <p:txBody>
            <a:bodyPr lIns="71403" tIns="71403" rIns="71403" bIns="71403" rtlCol="0" anchor="ctr"/>
            <a:lstStyle/>
            <a:p>
              <a:pPr marL="0" lvl="0" indent="0" algn="ctr">
                <a:lnSpc>
                  <a:spcPts val="2754"/>
                </a:lnSpc>
                <a:spcBef>
                  <a:spcPct val="0"/>
                </a:spcBef>
              </a:pPr>
              <a:endParaRPr/>
            </a:p>
          </p:txBody>
        </p:sp>
      </p:grpSp>
      <p:grpSp>
        <p:nvGrpSpPr>
          <p:cNvPr id="5" name="Group 5"/>
          <p:cNvGrpSpPr/>
          <p:nvPr/>
        </p:nvGrpSpPr>
        <p:grpSpPr>
          <a:xfrm rot="-10800000">
            <a:off x="12420600" y="3406365"/>
            <a:ext cx="5212535" cy="761514"/>
            <a:chOff x="0" y="0"/>
            <a:chExt cx="1373519" cy="200661"/>
          </a:xfrm>
        </p:grpSpPr>
        <p:sp>
          <p:nvSpPr>
            <p:cNvPr id="6" name="Freeform 6"/>
            <p:cNvSpPr/>
            <p:nvPr/>
          </p:nvSpPr>
          <p:spPr>
            <a:xfrm>
              <a:off x="0" y="0"/>
              <a:ext cx="1373519" cy="200661"/>
            </a:xfrm>
            <a:custGeom>
              <a:avLst/>
              <a:gdLst/>
              <a:ahLst/>
              <a:cxnLst/>
              <a:rect l="l" t="t" r="r" b="b"/>
              <a:pathLst>
                <a:path w="1373519" h="200661">
                  <a:moveTo>
                    <a:pt x="0" y="0"/>
                  </a:moveTo>
                  <a:lnTo>
                    <a:pt x="1373519" y="0"/>
                  </a:lnTo>
                  <a:lnTo>
                    <a:pt x="1373519" y="200661"/>
                  </a:lnTo>
                  <a:lnTo>
                    <a:pt x="0" y="200661"/>
                  </a:lnTo>
                  <a:close/>
                </a:path>
              </a:pathLst>
            </a:custGeom>
            <a:solidFill>
              <a:srgbClr val="002F69"/>
            </a:solidFill>
            <a:ln cap="sq">
              <a:noFill/>
              <a:prstDash val="solid"/>
              <a:miter/>
            </a:ln>
          </p:spPr>
        </p:sp>
        <p:sp>
          <p:nvSpPr>
            <p:cNvPr id="7" name="TextBox 7"/>
            <p:cNvSpPr txBox="1"/>
            <p:nvPr/>
          </p:nvSpPr>
          <p:spPr>
            <a:xfrm>
              <a:off x="0" y="-38100"/>
              <a:ext cx="1373519" cy="238761"/>
            </a:xfrm>
            <a:prstGeom prst="rect">
              <a:avLst/>
            </a:prstGeom>
          </p:spPr>
          <p:txBody>
            <a:bodyPr lIns="71403" tIns="71403" rIns="71403" bIns="71403" rtlCol="0" anchor="ctr"/>
            <a:lstStyle/>
            <a:p>
              <a:pPr marL="0" lvl="0" indent="0" algn="ctr">
                <a:lnSpc>
                  <a:spcPts val="2754"/>
                </a:lnSpc>
                <a:spcBef>
                  <a:spcPct val="0"/>
                </a:spcBef>
              </a:pPr>
              <a:endParaRPr/>
            </a:p>
          </p:txBody>
        </p:sp>
      </p:grpSp>
      <p:grpSp>
        <p:nvGrpSpPr>
          <p:cNvPr id="8" name="Group 8"/>
          <p:cNvGrpSpPr/>
          <p:nvPr/>
        </p:nvGrpSpPr>
        <p:grpSpPr>
          <a:xfrm rot="-10800000">
            <a:off x="6508137" y="3924300"/>
            <a:ext cx="5223652" cy="5943599"/>
            <a:chOff x="0" y="0"/>
            <a:chExt cx="1117418" cy="857069"/>
          </a:xfrm>
        </p:grpSpPr>
        <p:sp>
          <p:nvSpPr>
            <p:cNvPr id="9" name="Freeform 9"/>
            <p:cNvSpPr/>
            <p:nvPr/>
          </p:nvSpPr>
          <p:spPr>
            <a:xfrm>
              <a:off x="0" y="0"/>
              <a:ext cx="1117418" cy="857069"/>
            </a:xfrm>
            <a:custGeom>
              <a:avLst/>
              <a:gdLst/>
              <a:ahLst/>
              <a:cxnLst/>
              <a:rect l="l" t="t" r="r" b="b"/>
              <a:pathLst>
                <a:path w="1117418" h="857069">
                  <a:moveTo>
                    <a:pt x="0" y="0"/>
                  </a:moveTo>
                  <a:lnTo>
                    <a:pt x="1117418" y="0"/>
                  </a:lnTo>
                  <a:lnTo>
                    <a:pt x="1117418" y="857069"/>
                  </a:lnTo>
                  <a:lnTo>
                    <a:pt x="0" y="857069"/>
                  </a:lnTo>
                  <a:close/>
                </a:path>
              </a:pathLst>
            </a:custGeom>
            <a:solidFill>
              <a:srgbClr val="FFFFFF"/>
            </a:solidFill>
            <a:ln cap="sq">
              <a:noFill/>
              <a:prstDash val="solid"/>
              <a:miter/>
            </a:ln>
          </p:spPr>
        </p:sp>
        <p:sp>
          <p:nvSpPr>
            <p:cNvPr id="10" name="TextBox 10"/>
            <p:cNvSpPr txBox="1"/>
            <p:nvPr/>
          </p:nvSpPr>
          <p:spPr>
            <a:xfrm>
              <a:off x="0" y="-38100"/>
              <a:ext cx="1117418" cy="895169"/>
            </a:xfrm>
            <a:prstGeom prst="rect">
              <a:avLst/>
            </a:prstGeom>
          </p:spPr>
          <p:txBody>
            <a:bodyPr lIns="71403" tIns="71403" rIns="71403" bIns="71403" rtlCol="0" anchor="ctr"/>
            <a:lstStyle/>
            <a:p>
              <a:pPr marL="0" lvl="0" indent="0" algn="ctr">
                <a:lnSpc>
                  <a:spcPts val="2754"/>
                </a:lnSpc>
                <a:spcBef>
                  <a:spcPct val="0"/>
                </a:spcBef>
              </a:pPr>
              <a:endParaRPr/>
            </a:p>
          </p:txBody>
        </p:sp>
      </p:grpSp>
      <p:grpSp>
        <p:nvGrpSpPr>
          <p:cNvPr id="11" name="Group 11"/>
          <p:cNvGrpSpPr/>
          <p:nvPr/>
        </p:nvGrpSpPr>
        <p:grpSpPr>
          <a:xfrm rot="-10800000">
            <a:off x="12409482" y="3924299"/>
            <a:ext cx="5223652" cy="5943598"/>
            <a:chOff x="0" y="0"/>
            <a:chExt cx="1117418" cy="857069"/>
          </a:xfrm>
        </p:grpSpPr>
        <p:sp>
          <p:nvSpPr>
            <p:cNvPr id="12" name="Freeform 12"/>
            <p:cNvSpPr/>
            <p:nvPr/>
          </p:nvSpPr>
          <p:spPr>
            <a:xfrm>
              <a:off x="0" y="0"/>
              <a:ext cx="1117418" cy="857069"/>
            </a:xfrm>
            <a:custGeom>
              <a:avLst/>
              <a:gdLst/>
              <a:ahLst/>
              <a:cxnLst/>
              <a:rect l="l" t="t" r="r" b="b"/>
              <a:pathLst>
                <a:path w="1117418" h="857069">
                  <a:moveTo>
                    <a:pt x="0" y="0"/>
                  </a:moveTo>
                  <a:lnTo>
                    <a:pt x="1117418" y="0"/>
                  </a:lnTo>
                  <a:lnTo>
                    <a:pt x="1117418" y="857069"/>
                  </a:lnTo>
                  <a:lnTo>
                    <a:pt x="0" y="857069"/>
                  </a:lnTo>
                  <a:close/>
                </a:path>
              </a:pathLst>
            </a:custGeom>
            <a:solidFill>
              <a:srgbClr val="FFFFFF"/>
            </a:solidFill>
            <a:ln cap="sq">
              <a:noFill/>
              <a:prstDash val="solid"/>
              <a:miter/>
            </a:ln>
          </p:spPr>
        </p:sp>
        <p:sp>
          <p:nvSpPr>
            <p:cNvPr id="13" name="TextBox 13"/>
            <p:cNvSpPr txBox="1"/>
            <p:nvPr/>
          </p:nvSpPr>
          <p:spPr>
            <a:xfrm>
              <a:off x="0" y="-38100"/>
              <a:ext cx="1117418" cy="895169"/>
            </a:xfrm>
            <a:prstGeom prst="rect">
              <a:avLst/>
            </a:prstGeom>
          </p:spPr>
          <p:txBody>
            <a:bodyPr lIns="71403" tIns="71403" rIns="71403" bIns="71403" rtlCol="0" anchor="ctr"/>
            <a:lstStyle/>
            <a:p>
              <a:pPr marL="0" lvl="0" indent="0" algn="ctr">
                <a:lnSpc>
                  <a:spcPts val="2754"/>
                </a:lnSpc>
                <a:spcBef>
                  <a:spcPct val="0"/>
                </a:spcBef>
              </a:pPr>
              <a:endParaRPr/>
            </a:p>
          </p:txBody>
        </p:sp>
      </p:grpSp>
      <p:grpSp>
        <p:nvGrpSpPr>
          <p:cNvPr id="14" name="Group 14"/>
          <p:cNvGrpSpPr/>
          <p:nvPr/>
        </p:nvGrpSpPr>
        <p:grpSpPr>
          <a:xfrm rot="-10800000">
            <a:off x="1039315" y="3406364"/>
            <a:ext cx="5212535" cy="761514"/>
            <a:chOff x="0" y="0"/>
            <a:chExt cx="1373519" cy="200661"/>
          </a:xfrm>
        </p:grpSpPr>
        <p:sp>
          <p:nvSpPr>
            <p:cNvPr id="15" name="Freeform 15"/>
            <p:cNvSpPr/>
            <p:nvPr/>
          </p:nvSpPr>
          <p:spPr>
            <a:xfrm>
              <a:off x="0" y="0"/>
              <a:ext cx="1373519" cy="200661"/>
            </a:xfrm>
            <a:custGeom>
              <a:avLst/>
              <a:gdLst/>
              <a:ahLst/>
              <a:cxnLst/>
              <a:rect l="l" t="t" r="r" b="b"/>
              <a:pathLst>
                <a:path w="1373519" h="200661">
                  <a:moveTo>
                    <a:pt x="0" y="0"/>
                  </a:moveTo>
                  <a:lnTo>
                    <a:pt x="1373519" y="0"/>
                  </a:lnTo>
                  <a:lnTo>
                    <a:pt x="1373519" y="200661"/>
                  </a:lnTo>
                  <a:lnTo>
                    <a:pt x="0" y="200661"/>
                  </a:lnTo>
                  <a:close/>
                </a:path>
              </a:pathLst>
            </a:custGeom>
            <a:solidFill>
              <a:srgbClr val="002F69"/>
            </a:solidFill>
            <a:ln cap="sq">
              <a:noFill/>
              <a:prstDash val="solid"/>
              <a:miter/>
            </a:ln>
          </p:spPr>
        </p:sp>
        <p:sp>
          <p:nvSpPr>
            <p:cNvPr id="16" name="TextBox 16"/>
            <p:cNvSpPr txBox="1"/>
            <p:nvPr/>
          </p:nvSpPr>
          <p:spPr>
            <a:xfrm>
              <a:off x="0" y="-38100"/>
              <a:ext cx="1373519" cy="238761"/>
            </a:xfrm>
            <a:prstGeom prst="rect">
              <a:avLst/>
            </a:prstGeom>
          </p:spPr>
          <p:txBody>
            <a:bodyPr lIns="71403" tIns="71403" rIns="71403" bIns="71403" rtlCol="0" anchor="ctr"/>
            <a:lstStyle/>
            <a:p>
              <a:pPr marL="0" lvl="0" indent="0" algn="ctr">
                <a:lnSpc>
                  <a:spcPts val="2754"/>
                </a:lnSpc>
                <a:spcBef>
                  <a:spcPct val="0"/>
                </a:spcBef>
              </a:pPr>
              <a:endParaRPr/>
            </a:p>
          </p:txBody>
        </p:sp>
      </p:grpSp>
      <p:grpSp>
        <p:nvGrpSpPr>
          <p:cNvPr id="17" name="Group 17"/>
          <p:cNvGrpSpPr/>
          <p:nvPr/>
        </p:nvGrpSpPr>
        <p:grpSpPr>
          <a:xfrm rot="-10800000">
            <a:off x="1039314" y="3924301"/>
            <a:ext cx="5223652" cy="5943599"/>
            <a:chOff x="0" y="0"/>
            <a:chExt cx="1117418" cy="857069"/>
          </a:xfrm>
        </p:grpSpPr>
        <p:sp>
          <p:nvSpPr>
            <p:cNvPr id="18" name="Freeform 18"/>
            <p:cNvSpPr/>
            <p:nvPr/>
          </p:nvSpPr>
          <p:spPr>
            <a:xfrm>
              <a:off x="0" y="0"/>
              <a:ext cx="1117418" cy="857069"/>
            </a:xfrm>
            <a:custGeom>
              <a:avLst/>
              <a:gdLst/>
              <a:ahLst/>
              <a:cxnLst/>
              <a:rect l="l" t="t" r="r" b="b"/>
              <a:pathLst>
                <a:path w="1117418" h="857069">
                  <a:moveTo>
                    <a:pt x="0" y="0"/>
                  </a:moveTo>
                  <a:lnTo>
                    <a:pt x="1117418" y="0"/>
                  </a:lnTo>
                  <a:lnTo>
                    <a:pt x="1117418" y="857069"/>
                  </a:lnTo>
                  <a:lnTo>
                    <a:pt x="0" y="857069"/>
                  </a:lnTo>
                  <a:close/>
                </a:path>
              </a:pathLst>
            </a:custGeom>
            <a:solidFill>
              <a:srgbClr val="FFFFFF"/>
            </a:solidFill>
            <a:ln cap="sq">
              <a:noFill/>
              <a:prstDash val="solid"/>
              <a:miter/>
            </a:ln>
          </p:spPr>
        </p:sp>
        <p:sp>
          <p:nvSpPr>
            <p:cNvPr id="19" name="TextBox 19"/>
            <p:cNvSpPr txBox="1"/>
            <p:nvPr/>
          </p:nvSpPr>
          <p:spPr>
            <a:xfrm>
              <a:off x="0" y="-38100"/>
              <a:ext cx="1117418" cy="895169"/>
            </a:xfrm>
            <a:prstGeom prst="rect">
              <a:avLst/>
            </a:prstGeom>
          </p:spPr>
          <p:txBody>
            <a:bodyPr lIns="71403" tIns="71403" rIns="71403" bIns="71403" rtlCol="0" anchor="ctr"/>
            <a:lstStyle/>
            <a:p>
              <a:pPr marL="0" lvl="0" indent="0" algn="ctr">
                <a:lnSpc>
                  <a:spcPts val="2754"/>
                </a:lnSpc>
                <a:spcBef>
                  <a:spcPct val="0"/>
                </a:spcBef>
              </a:pPr>
              <a:endParaRPr/>
            </a:p>
          </p:txBody>
        </p:sp>
      </p:grpSp>
      <p:sp>
        <p:nvSpPr>
          <p:cNvPr id="21" name="TextBox 21"/>
          <p:cNvSpPr txBox="1"/>
          <p:nvPr/>
        </p:nvSpPr>
        <p:spPr>
          <a:xfrm>
            <a:off x="1169908" y="4140995"/>
            <a:ext cx="4926091" cy="872034"/>
          </a:xfrm>
          <a:prstGeom prst="rect">
            <a:avLst/>
          </a:prstGeom>
        </p:spPr>
        <p:txBody>
          <a:bodyPr wrap="square" lIns="0" tIns="0" rIns="0" bIns="0" rtlCol="0" anchor="t">
            <a:spAutoFit/>
          </a:bodyPr>
          <a:lstStyle/>
          <a:p>
            <a:pPr marL="0" lvl="0" indent="0" algn="l">
              <a:lnSpc>
                <a:spcPts val="3373"/>
              </a:lnSpc>
              <a:spcBef>
                <a:spcPct val="0"/>
              </a:spcBef>
            </a:pPr>
            <a:r>
              <a:rPr lang="en-US" sz="3200" b="1" u="none" spc="10" dirty="0">
                <a:solidFill>
                  <a:srgbClr val="0087FF"/>
                </a:solidFill>
                <a:latin typeface="Aileron Bold"/>
                <a:ea typeface="Aileron Bold"/>
                <a:cs typeface="Aileron Bold"/>
                <a:sym typeface="Aileron Bold"/>
              </a:rPr>
              <a:t>Resource Asymmetry between S1 and S4</a:t>
            </a:r>
          </a:p>
        </p:txBody>
      </p:sp>
      <p:sp>
        <p:nvSpPr>
          <p:cNvPr id="24" name="TextBox 24"/>
          <p:cNvSpPr txBox="1"/>
          <p:nvPr/>
        </p:nvSpPr>
        <p:spPr>
          <a:xfrm>
            <a:off x="6705600" y="4171956"/>
            <a:ext cx="4873863" cy="872035"/>
          </a:xfrm>
          <a:prstGeom prst="rect">
            <a:avLst/>
          </a:prstGeom>
        </p:spPr>
        <p:txBody>
          <a:bodyPr lIns="0" tIns="0" rIns="0" bIns="0" rtlCol="0" anchor="t">
            <a:spAutoFit/>
          </a:bodyPr>
          <a:lstStyle/>
          <a:p>
            <a:pPr marL="0" lvl="0" indent="0" algn="l">
              <a:lnSpc>
                <a:spcPts val="3373"/>
              </a:lnSpc>
              <a:spcBef>
                <a:spcPct val="0"/>
              </a:spcBef>
            </a:pPr>
            <a:r>
              <a:rPr lang="en-US" sz="3200" b="1" spc="10" dirty="0">
                <a:solidFill>
                  <a:srgbClr val="0087FF"/>
                </a:solidFill>
                <a:latin typeface="Aileron Bold"/>
                <a:ea typeface="Aileron Bold"/>
                <a:cs typeface="Aileron Bold"/>
                <a:sym typeface="Aileron Bold"/>
              </a:rPr>
              <a:t>Neglect of Switching Penalties at Node S2</a:t>
            </a:r>
          </a:p>
        </p:txBody>
      </p:sp>
      <p:sp>
        <p:nvSpPr>
          <p:cNvPr id="27" name="TextBox 27"/>
          <p:cNvSpPr txBox="1"/>
          <p:nvPr/>
        </p:nvSpPr>
        <p:spPr>
          <a:xfrm>
            <a:off x="12649200" y="4171957"/>
            <a:ext cx="4193567" cy="872034"/>
          </a:xfrm>
          <a:prstGeom prst="rect">
            <a:avLst/>
          </a:prstGeom>
        </p:spPr>
        <p:txBody>
          <a:bodyPr lIns="0" tIns="0" rIns="0" bIns="0" rtlCol="0" anchor="t">
            <a:spAutoFit/>
          </a:bodyPr>
          <a:lstStyle/>
          <a:p>
            <a:pPr marL="0" lvl="0" indent="0" algn="l">
              <a:lnSpc>
                <a:spcPts val="3373"/>
              </a:lnSpc>
              <a:spcBef>
                <a:spcPct val="0"/>
              </a:spcBef>
            </a:pPr>
            <a:r>
              <a:rPr lang="en-US" sz="3513" b="1" spc="10" dirty="0">
                <a:solidFill>
                  <a:srgbClr val="0087FF"/>
                </a:solidFill>
                <a:latin typeface="Aileron Bold"/>
                <a:ea typeface="Aileron Bold"/>
                <a:cs typeface="Aileron Bold"/>
                <a:sym typeface="Aileron Bold"/>
              </a:rPr>
              <a:t>Stochastic Demand Resilience</a:t>
            </a:r>
          </a:p>
        </p:txBody>
      </p:sp>
      <p:grpSp>
        <p:nvGrpSpPr>
          <p:cNvPr id="29" name="Group 29"/>
          <p:cNvGrpSpPr/>
          <p:nvPr/>
        </p:nvGrpSpPr>
        <p:grpSpPr>
          <a:xfrm>
            <a:off x="1028198" y="1116433"/>
            <a:ext cx="6464892" cy="1216034"/>
            <a:chOff x="0" y="114300"/>
            <a:chExt cx="8619857" cy="1621378"/>
          </a:xfrm>
        </p:grpSpPr>
        <p:sp>
          <p:nvSpPr>
            <p:cNvPr id="30" name="AutoShape 30"/>
            <p:cNvSpPr/>
            <p:nvPr/>
          </p:nvSpPr>
          <p:spPr>
            <a:xfrm>
              <a:off x="35701" y="1735678"/>
              <a:ext cx="1308403" cy="0"/>
            </a:xfrm>
            <a:prstGeom prst="line">
              <a:avLst/>
            </a:prstGeom>
            <a:ln w="89253" cap="flat">
              <a:solidFill>
                <a:srgbClr val="002F69"/>
              </a:solidFill>
              <a:prstDash val="solid"/>
              <a:headEnd type="none" w="sm" len="sm"/>
              <a:tailEnd type="none" w="sm" len="sm"/>
            </a:ln>
          </p:spPr>
        </p:sp>
        <p:sp>
          <p:nvSpPr>
            <p:cNvPr id="31" name="TextBox 31"/>
            <p:cNvSpPr txBox="1"/>
            <p:nvPr/>
          </p:nvSpPr>
          <p:spPr>
            <a:xfrm>
              <a:off x="0" y="114300"/>
              <a:ext cx="8619857" cy="1060118"/>
            </a:xfrm>
            <a:prstGeom prst="rect">
              <a:avLst/>
            </a:prstGeom>
          </p:spPr>
          <p:txBody>
            <a:bodyPr lIns="0" tIns="0" rIns="0" bIns="0" rtlCol="0" anchor="t">
              <a:spAutoFit/>
            </a:bodyPr>
            <a:lstStyle/>
            <a:p>
              <a:pPr algn="l">
                <a:lnSpc>
                  <a:spcPts val="6184"/>
                </a:lnSpc>
              </a:pPr>
              <a:r>
                <a:rPr lang="en-US" sz="6184" b="1" dirty="0">
                  <a:solidFill>
                    <a:srgbClr val="FFFFFF"/>
                  </a:solidFill>
                  <a:latin typeface="Aileron Bold"/>
                  <a:ea typeface="Aileron Bold"/>
                  <a:cs typeface="Aileron Bold"/>
                  <a:sym typeface="Aileron Bold"/>
                </a:rPr>
                <a:t>Limitations</a:t>
              </a:r>
            </a:p>
          </p:txBody>
        </p:sp>
      </p:grpSp>
      <p:sp>
        <p:nvSpPr>
          <p:cNvPr id="32" name="TextBox 32"/>
          <p:cNvSpPr txBox="1"/>
          <p:nvPr/>
        </p:nvSpPr>
        <p:spPr>
          <a:xfrm>
            <a:off x="5858468" y="309090"/>
            <a:ext cx="11441990" cy="2903744"/>
          </a:xfrm>
          <a:prstGeom prst="rect">
            <a:avLst/>
          </a:prstGeom>
        </p:spPr>
        <p:txBody>
          <a:bodyPr wrap="square" lIns="0" tIns="0" rIns="0" bIns="0" rtlCol="0" anchor="t">
            <a:spAutoFit/>
          </a:bodyPr>
          <a:lstStyle/>
          <a:p>
            <a:pPr algn="l">
              <a:lnSpc>
                <a:spcPts val="3266"/>
              </a:lnSpc>
            </a:pPr>
            <a:r>
              <a:rPr lang="en-US" sz="1600" dirty="0">
                <a:solidFill>
                  <a:srgbClr val="FFFFFF"/>
                </a:solidFill>
                <a:latin typeface="Aileron"/>
                <a:ea typeface="Aileron"/>
                <a:cs typeface="Aileron"/>
                <a:sym typeface="Aileron"/>
              </a:rPr>
              <a:t>Since S1 possesses the capacity to unload all six crude oil types via its berths, the S1→S2 corridor functions as the network's primary backbone, rendering S4 redundant in the current supply architecture. While the MILP model successfully minimizes total transportation costs, it omits operational penalties for valve switching; the frequent state changes identified at hours 7, 12, 19, and 22 suggest a need for switching frequency penalties to mitigate mechanical wear and pressure surges. Furthermore, as the system is currently optimized for deterministic demand profiles (Steady, Daytime, Nighttime, and Bimodal), future research should integrate stochastic programming to enhance network robustness against unpredictable real-world supply chain fluctuations and consumption spikes.</a:t>
            </a:r>
          </a:p>
        </p:txBody>
      </p:sp>
      <p:pic>
        <p:nvPicPr>
          <p:cNvPr id="33" name="图片 32" descr="图表, 条形图&#10;&#10;AI 生成的内容可能不正确。">
            <a:extLst>
              <a:ext uri="{FF2B5EF4-FFF2-40B4-BE49-F238E27FC236}">
                <a16:creationId xmlns:a16="http://schemas.microsoft.com/office/drawing/2014/main" id="{BE8EA482-3921-21BA-DA5B-65A8568383DA}"/>
              </a:ext>
            </a:extLst>
          </p:cNvPr>
          <p:cNvPicPr>
            <a:picLocks noChangeAspect="1"/>
          </p:cNvPicPr>
          <p:nvPr/>
        </p:nvPicPr>
        <p:blipFill>
          <a:blip r:embed="rId2">
            <a:extLst>
              <a:ext uri="{28A0092B-C50C-407E-A947-70E740481C1C}">
                <a14:useLocalDpi xmlns:a14="http://schemas.microsoft.com/office/drawing/2010/main" val="0"/>
              </a:ext>
            </a:extLst>
          </a:blip>
          <a:srcRect l="8220" t="49148" r="7661" b="4052"/>
          <a:stretch>
            <a:fillRect/>
          </a:stretch>
        </p:blipFill>
        <p:spPr>
          <a:xfrm>
            <a:off x="1182536" y="5530966"/>
            <a:ext cx="4926091" cy="3346333"/>
          </a:xfrm>
          <a:prstGeom prst="rect">
            <a:avLst/>
          </a:prstGeom>
        </p:spPr>
      </p:pic>
      <p:pic>
        <p:nvPicPr>
          <p:cNvPr id="36" name="图片 35" descr="社交网站的手机截图&#10;&#10;AI 生成的内容可能不正确。">
            <a:extLst>
              <a:ext uri="{FF2B5EF4-FFF2-40B4-BE49-F238E27FC236}">
                <a16:creationId xmlns:a16="http://schemas.microsoft.com/office/drawing/2014/main" id="{CD549402-6016-9F6B-B061-7DA324912579}"/>
              </a:ext>
            </a:extLst>
          </p:cNvPr>
          <p:cNvPicPr>
            <a:picLocks noChangeAspect="1"/>
          </p:cNvPicPr>
          <p:nvPr/>
        </p:nvPicPr>
        <p:blipFill>
          <a:blip r:embed="rId3" cstate="print">
            <a:extLst>
              <a:ext uri="{28A0092B-C50C-407E-A947-70E740481C1C}">
                <a14:useLocalDpi xmlns:a14="http://schemas.microsoft.com/office/drawing/2010/main" val="0"/>
              </a:ext>
            </a:extLst>
          </a:blip>
          <a:srcRect l="11999" r="7770"/>
          <a:stretch>
            <a:fillRect/>
          </a:stretch>
        </p:blipFill>
        <p:spPr>
          <a:xfrm>
            <a:off x="6508135" y="5530966"/>
            <a:ext cx="5212535" cy="3346333"/>
          </a:xfrm>
          <a:prstGeom prst="rect">
            <a:avLst/>
          </a:prstGeom>
        </p:spPr>
      </p:pic>
      <p:pic>
        <p:nvPicPr>
          <p:cNvPr id="40" name="图片 39" descr="电脑萤幕画面&#10;&#10;AI 生成的内容可能不正确。">
            <a:extLst>
              <a:ext uri="{FF2B5EF4-FFF2-40B4-BE49-F238E27FC236}">
                <a16:creationId xmlns:a16="http://schemas.microsoft.com/office/drawing/2014/main" id="{82549567-CDB8-7501-1273-3A8F33864BCA}"/>
              </a:ext>
            </a:extLst>
          </p:cNvPr>
          <p:cNvPicPr>
            <a:picLocks noChangeAspect="1"/>
          </p:cNvPicPr>
          <p:nvPr/>
        </p:nvPicPr>
        <p:blipFill>
          <a:blip r:embed="rId4" cstate="print">
            <a:extLst>
              <a:ext uri="{28A0092B-C50C-407E-A947-70E740481C1C}">
                <a14:useLocalDpi xmlns:a14="http://schemas.microsoft.com/office/drawing/2010/main" val="0"/>
              </a:ext>
            </a:extLst>
          </a:blip>
          <a:srcRect l="7530" r="7597"/>
          <a:stretch>
            <a:fillRect/>
          </a:stretch>
        </p:blipFill>
        <p:spPr>
          <a:xfrm>
            <a:off x="12539082" y="5530967"/>
            <a:ext cx="4986917" cy="3346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EEF0"/>
        </a:solidFill>
        <a:effectLst/>
      </p:bgPr>
    </p:bg>
    <p:spTree>
      <p:nvGrpSpPr>
        <p:cNvPr id="1" name=""/>
        <p:cNvGrpSpPr/>
        <p:nvPr/>
      </p:nvGrpSpPr>
      <p:grpSpPr>
        <a:xfrm>
          <a:off x="0" y="0"/>
          <a:ext cx="0" cy="0"/>
          <a:chOff x="0" y="0"/>
          <a:chExt cx="0" cy="0"/>
        </a:xfrm>
      </p:grpSpPr>
      <p:grpSp>
        <p:nvGrpSpPr>
          <p:cNvPr id="10" name="Group 10"/>
          <p:cNvGrpSpPr>
            <a:grpSpLocks noChangeAspect="1"/>
          </p:cNvGrpSpPr>
          <p:nvPr/>
        </p:nvGrpSpPr>
        <p:grpSpPr>
          <a:xfrm>
            <a:off x="11010912" y="3829447"/>
            <a:ext cx="2891549" cy="2891538"/>
            <a:chOff x="0" y="0"/>
            <a:chExt cx="6350025" cy="6350000"/>
          </a:xfrm>
        </p:grpSpPr>
        <p:sp>
          <p:nvSpPr>
            <p:cNvPr id="11" name="Freeform 1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74607" t="-8992" r="-69963" b="-54055"/>
              </a:stretch>
            </a:blipFill>
          </p:spPr>
        </p:sp>
      </p:grpSp>
      <p:sp>
        <p:nvSpPr>
          <p:cNvPr id="12" name="TextBox 12"/>
          <p:cNvSpPr txBox="1"/>
          <p:nvPr/>
        </p:nvSpPr>
        <p:spPr>
          <a:xfrm>
            <a:off x="8874631" y="944983"/>
            <a:ext cx="8358559" cy="1645002"/>
          </a:xfrm>
          <a:prstGeom prst="rect">
            <a:avLst/>
          </a:prstGeom>
        </p:spPr>
        <p:txBody>
          <a:bodyPr lIns="0" tIns="0" rIns="0" bIns="0" rtlCol="0" anchor="t">
            <a:spAutoFit/>
          </a:bodyPr>
          <a:lstStyle/>
          <a:p>
            <a:pPr algn="l">
              <a:lnSpc>
                <a:spcPts val="3266"/>
              </a:lnSpc>
            </a:pPr>
            <a:r>
              <a:rPr lang="en-US" sz="1967" dirty="0">
                <a:solidFill>
                  <a:srgbClr val="002F69"/>
                </a:solidFill>
                <a:latin typeface="Aileron"/>
                <a:ea typeface="Aileron"/>
                <a:cs typeface="Aileron"/>
                <a:sym typeface="Aileron"/>
              </a:rPr>
              <a:t>The current MILP framework provides a high-precision blueprint for 24-hour cyclic scheduling. Beyond its success in crude oil transportation, this model serves as a scalable decision-making engine with significant potential for refinement and cross-industry application.</a:t>
            </a:r>
          </a:p>
        </p:txBody>
      </p:sp>
      <p:grpSp>
        <p:nvGrpSpPr>
          <p:cNvPr id="13" name="Group 13"/>
          <p:cNvGrpSpPr/>
          <p:nvPr/>
        </p:nvGrpSpPr>
        <p:grpSpPr>
          <a:xfrm>
            <a:off x="1050943" y="6969117"/>
            <a:ext cx="2929914" cy="2404611"/>
            <a:chOff x="-90353" y="589072"/>
            <a:chExt cx="3906552" cy="3206148"/>
          </a:xfrm>
        </p:grpSpPr>
        <p:sp>
          <p:nvSpPr>
            <p:cNvPr id="14" name="TextBox 14"/>
            <p:cNvSpPr txBox="1"/>
            <p:nvPr/>
          </p:nvSpPr>
          <p:spPr>
            <a:xfrm>
              <a:off x="-90353" y="2095268"/>
              <a:ext cx="3801554" cy="1699952"/>
            </a:xfrm>
            <a:prstGeom prst="rect">
              <a:avLst/>
            </a:prstGeom>
          </p:spPr>
          <p:txBody>
            <a:bodyPr lIns="0" tIns="0" rIns="0" bIns="0" rtlCol="0" anchor="t">
              <a:spAutoFit/>
            </a:bodyPr>
            <a:lstStyle/>
            <a:p>
              <a:pPr marL="0" lvl="1" indent="0" algn="l">
                <a:lnSpc>
                  <a:spcPts val="2009"/>
                </a:lnSpc>
              </a:pPr>
              <a:r>
                <a:rPr lang="en-US" dirty="0">
                  <a:solidFill>
                    <a:srgbClr val="002F69"/>
                  </a:solidFill>
                  <a:latin typeface="DM Sans"/>
                  <a:ea typeface="DM Sans"/>
                  <a:cs typeface="DM Sans"/>
                  <a:sym typeface="DM Sans"/>
                </a:rPr>
                <a:t>The core mutual exclusion logic used at the S2 hub to manage valve states is directly applicable to urban utility grids. </a:t>
              </a:r>
            </a:p>
          </p:txBody>
        </p:sp>
        <p:sp>
          <p:nvSpPr>
            <p:cNvPr id="16" name="TextBox 16"/>
            <p:cNvSpPr txBox="1"/>
            <p:nvPr/>
          </p:nvSpPr>
          <p:spPr>
            <a:xfrm>
              <a:off x="0" y="589072"/>
              <a:ext cx="3816199" cy="795518"/>
            </a:xfrm>
            <a:prstGeom prst="rect">
              <a:avLst/>
            </a:prstGeom>
          </p:spPr>
          <p:txBody>
            <a:bodyPr lIns="0" tIns="0" rIns="0" bIns="0" rtlCol="0" anchor="t">
              <a:spAutoFit/>
            </a:bodyPr>
            <a:lstStyle/>
            <a:p>
              <a:pPr algn="l">
                <a:lnSpc>
                  <a:spcPts val="2361"/>
                </a:lnSpc>
                <a:spcBef>
                  <a:spcPct val="0"/>
                </a:spcBef>
              </a:pPr>
              <a:r>
                <a:rPr lang="en-US" sz="1967" b="1" spc="175" dirty="0">
                  <a:solidFill>
                    <a:srgbClr val="0087FF"/>
                  </a:solidFill>
                  <a:latin typeface="Aileron Bold"/>
                  <a:ea typeface="Aileron Bold"/>
                  <a:cs typeface="Aileron Bold"/>
                  <a:sym typeface="Aileron Bold"/>
                </a:rPr>
                <a:t>Smart Urban Water and Gas Networks</a:t>
              </a:r>
            </a:p>
          </p:txBody>
        </p:sp>
      </p:grpSp>
      <p:grpSp>
        <p:nvGrpSpPr>
          <p:cNvPr id="17" name="Group 17"/>
          <p:cNvGrpSpPr/>
          <p:nvPr/>
        </p:nvGrpSpPr>
        <p:grpSpPr>
          <a:xfrm>
            <a:off x="4354947" y="6982611"/>
            <a:ext cx="2883432" cy="2873956"/>
            <a:chOff x="7323" y="63325"/>
            <a:chExt cx="3844577" cy="3831943"/>
          </a:xfrm>
        </p:grpSpPr>
        <p:sp>
          <p:nvSpPr>
            <p:cNvPr id="18" name="TextBox 18"/>
            <p:cNvSpPr txBox="1"/>
            <p:nvPr/>
          </p:nvSpPr>
          <p:spPr>
            <a:xfrm>
              <a:off x="7323" y="1511367"/>
              <a:ext cx="3801554" cy="2383901"/>
            </a:xfrm>
            <a:prstGeom prst="rect">
              <a:avLst/>
            </a:prstGeom>
          </p:spPr>
          <p:txBody>
            <a:bodyPr lIns="0" tIns="0" rIns="0" bIns="0" rtlCol="0" anchor="t">
              <a:spAutoFit/>
            </a:bodyPr>
            <a:lstStyle/>
            <a:p>
              <a:pPr marL="0" lvl="1" indent="0" algn="l">
                <a:lnSpc>
                  <a:spcPts val="2009"/>
                </a:lnSpc>
              </a:pPr>
              <a:r>
                <a:rPr lang="en-US" sz="1546" dirty="0">
                  <a:solidFill>
                    <a:srgbClr val="002F69"/>
                  </a:solidFill>
                  <a:latin typeface="DM Sans"/>
                  <a:ea typeface="DM Sans"/>
                  <a:cs typeface="DM Sans"/>
                  <a:sym typeface="DM Sans"/>
                </a:rPr>
                <a:t>The model’s cyclic steady-state constraint (I(24)=I(0)) is a fundamental requirement for managing energy storage systems, such as large-scale batteries or pumped-hydro storage. </a:t>
              </a:r>
            </a:p>
          </p:txBody>
        </p:sp>
        <p:sp>
          <p:nvSpPr>
            <p:cNvPr id="20" name="TextBox 20"/>
            <p:cNvSpPr txBox="1"/>
            <p:nvPr/>
          </p:nvSpPr>
          <p:spPr>
            <a:xfrm>
              <a:off x="35701" y="63325"/>
              <a:ext cx="3816199" cy="1205887"/>
            </a:xfrm>
            <a:prstGeom prst="rect">
              <a:avLst/>
            </a:prstGeom>
          </p:spPr>
          <p:txBody>
            <a:bodyPr lIns="0" tIns="0" rIns="0" bIns="0" rtlCol="0" anchor="t">
              <a:spAutoFit/>
            </a:bodyPr>
            <a:lstStyle/>
            <a:p>
              <a:pPr algn="l">
                <a:lnSpc>
                  <a:spcPts val="2361"/>
                </a:lnSpc>
                <a:spcBef>
                  <a:spcPct val="0"/>
                </a:spcBef>
              </a:pPr>
              <a:r>
                <a:rPr lang="en-US" sz="1967" b="1" spc="175" dirty="0">
                  <a:solidFill>
                    <a:srgbClr val="0087FF"/>
                  </a:solidFill>
                  <a:latin typeface="Aileron Bold"/>
                  <a:ea typeface="Aileron Bold"/>
                  <a:cs typeface="Aileron Bold"/>
                  <a:sym typeface="Aileron Bold"/>
                </a:rPr>
                <a:t>Renewable Energy Storage and Microgrids</a:t>
              </a:r>
            </a:p>
          </p:txBody>
        </p:sp>
      </p:grpSp>
      <p:grpSp>
        <p:nvGrpSpPr>
          <p:cNvPr id="21" name="Group 21"/>
          <p:cNvGrpSpPr/>
          <p:nvPr/>
        </p:nvGrpSpPr>
        <p:grpSpPr>
          <a:xfrm>
            <a:off x="7685675" y="6999576"/>
            <a:ext cx="2889399" cy="2587017"/>
            <a:chOff x="7323" y="103937"/>
            <a:chExt cx="3852532" cy="3449358"/>
          </a:xfrm>
        </p:grpSpPr>
        <p:sp>
          <p:nvSpPr>
            <p:cNvPr id="22" name="TextBox 22"/>
            <p:cNvSpPr txBox="1"/>
            <p:nvPr/>
          </p:nvSpPr>
          <p:spPr>
            <a:xfrm>
              <a:off x="7323" y="1511367"/>
              <a:ext cx="3801555" cy="2041928"/>
            </a:xfrm>
            <a:prstGeom prst="rect">
              <a:avLst/>
            </a:prstGeom>
          </p:spPr>
          <p:txBody>
            <a:bodyPr lIns="0" tIns="0" rIns="0" bIns="0" rtlCol="0" anchor="t">
              <a:spAutoFit/>
            </a:bodyPr>
            <a:lstStyle/>
            <a:p>
              <a:pPr marL="0" lvl="1" indent="0" algn="l">
                <a:lnSpc>
                  <a:spcPts val="2009"/>
                </a:lnSpc>
              </a:pPr>
              <a:r>
                <a:rPr lang="en-US" sz="1546" dirty="0">
                  <a:solidFill>
                    <a:srgbClr val="002F69"/>
                  </a:solidFill>
                  <a:latin typeface="DM Sans"/>
                  <a:ea typeface="DM Sans"/>
                  <a:cs typeface="DM Sans"/>
                  <a:sym typeface="DM Sans"/>
                </a:rPr>
                <a:t>The model's multi-commodity optimization (handling six distinct oil types, O1–O6) can be extended to the logistics of perishable goods with different temperature requirements. </a:t>
              </a:r>
            </a:p>
          </p:txBody>
        </p:sp>
        <p:sp>
          <p:nvSpPr>
            <p:cNvPr id="24" name="TextBox 24"/>
            <p:cNvSpPr txBox="1"/>
            <p:nvPr/>
          </p:nvSpPr>
          <p:spPr>
            <a:xfrm>
              <a:off x="43656" y="103937"/>
              <a:ext cx="3816199" cy="795518"/>
            </a:xfrm>
            <a:prstGeom prst="rect">
              <a:avLst/>
            </a:prstGeom>
          </p:spPr>
          <p:txBody>
            <a:bodyPr lIns="0" tIns="0" rIns="0" bIns="0" rtlCol="0" anchor="t">
              <a:spAutoFit/>
            </a:bodyPr>
            <a:lstStyle/>
            <a:p>
              <a:pPr algn="l">
                <a:lnSpc>
                  <a:spcPts val="2361"/>
                </a:lnSpc>
                <a:spcBef>
                  <a:spcPct val="0"/>
                </a:spcBef>
              </a:pPr>
              <a:r>
                <a:rPr lang="en-US" sz="1967" b="1" spc="175" dirty="0">
                  <a:solidFill>
                    <a:srgbClr val="0087FF"/>
                  </a:solidFill>
                  <a:latin typeface="Aileron Bold"/>
                  <a:ea typeface="Aileron Bold"/>
                  <a:cs typeface="Aileron Bold"/>
                  <a:sym typeface="Aileron Bold"/>
                </a:rPr>
                <a:t>Multi-Product Cold Chain Logistics</a:t>
              </a:r>
            </a:p>
          </p:txBody>
        </p:sp>
      </p:grpSp>
      <p:grpSp>
        <p:nvGrpSpPr>
          <p:cNvPr id="25" name="Group 25"/>
          <p:cNvGrpSpPr/>
          <p:nvPr/>
        </p:nvGrpSpPr>
        <p:grpSpPr>
          <a:xfrm>
            <a:off x="11045804" y="6982610"/>
            <a:ext cx="2887457" cy="1834568"/>
            <a:chOff x="7323" y="81316"/>
            <a:chExt cx="3849943" cy="2446091"/>
          </a:xfrm>
        </p:grpSpPr>
        <p:sp>
          <p:nvSpPr>
            <p:cNvPr id="26" name="TextBox 26"/>
            <p:cNvSpPr txBox="1"/>
            <p:nvPr/>
          </p:nvSpPr>
          <p:spPr>
            <a:xfrm>
              <a:off x="7323" y="1511403"/>
              <a:ext cx="3801554" cy="1016004"/>
            </a:xfrm>
            <a:prstGeom prst="rect">
              <a:avLst/>
            </a:prstGeom>
          </p:spPr>
          <p:txBody>
            <a:bodyPr lIns="0" tIns="0" rIns="0" bIns="0" rtlCol="0" anchor="t">
              <a:spAutoFit/>
            </a:bodyPr>
            <a:lstStyle/>
            <a:p>
              <a:pPr marL="0" lvl="1" indent="0" algn="l">
                <a:lnSpc>
                  <a:spcPts val="2009"/>
                </a:lnSpc>
              </a:pPr>
              <a:r>
                <a:rPr lang="en-US" sz="1546" dirty="0">
                  <a:solidFill>
                    <a:srgbClr val="002F69"/>
                  </a:solidFill>
                  <a:latin typeface="DM Sans"/>
                  <a:ea typeface="DM Sans"/>
                  <a:cs typeface="DM Sans"/>
                  <a:sym typeface="DM Sans"/>
                </a:rPr>
                <a:t>In industrial production, the model can serve as a buffer management tool.</a:t>
              </a:r>
            </a:p>
          </p:txBody>
        </p:sp>
        <p:sp>
          <p:nvSpPr>
            <p:cNvPr id="28" name="TextBox 28"/>
            <p:cNvSpPr txBox="1"/>
            <p:nvPr/>
          </p:nvSpPr>
          <p:spPr>
            <a:xfrm>
              <a:off x="41067" y="81316"/>
              <a:ext cx="3816199" cy="1205886"/>
            </a:xfrm>
            <a:prstGeom prst="rect">
              <a:avLst/>
            </a:prstGeom>
          </p:spPr>
          <p:txBody>
            <a:bodyPr lIns="0" tIns="0" rIns="0" bIns="0" rtlCol="0" anchor="t">
              <a:spAutoFit/>
            </a:bodyPr>
            <a:lstStyle/>
            <a:p>
              <a:pPr algn="l">
                <a:lnSpc>
                  <a:spcPts val="2361"/>
                </a:lnSpc>
                <a:spcBef>
                  <a:spcPct val="0"/>
                </a:spcBef>
              </a:pPr>
              <a:r>
                <a:rPr lang="en-US" sz="1967" b="1" spc="175" dirty="0">
                  <a:solidFill>
                    <a:srgbClr val="0087FF"/>
                  </a:solidFill>
                  <a:latin typeface="Aileron Bold"/>
                  <a:ea typeface="Aileron Bold"/>
                  <a:cs typeface="Aileron Bold"/>
                  <a:sym typeface="Aileron Bold"/>
                </a:rPr>
                <a:t>Automated Manufacturing and Batch Processing</a:t>
              </a:r>
            </a:p>
          </p:txBody>
        </p:sp>
      </p:grpSp>
      <p:grpSp>
        <p:nvGrpSpPr>
          <p:cNvPr id="29" name="Group 29"/>
          <p:cNvGrpSpPr/>
          <p:nvPr/>
        </p:nvGrpSpPr>
        <p:grpSpPr>
          <a:xfrm>
            <a:off x="14346889" y="6999576"/>
            <a:ext cx="2888925" cy="2587044"/>
            <a:chOff x="3499" y="103937"/>
            <a:chExt cx="3851900" cy="3449392"/>
          </a:xfrm>
        </p:grpSpPr>
        <p:sp>
          <p:nvSpPr>
            <p:cNvPr id="30" name="TextBox 30"/>
            <p:cNvSpPr txBox="1"/>
            <p:nvPr/>
          </p:nvSpPr>
          <p:spPr>
            <a:xfrm>
              <a:off x="7391" y="1511402"/>
              <a:ext cx="3837119" cy="2041927"/>
            </a:xfrm>
            <a:prstGeom prst="rect">
              <a:avLst/>
            </a:prstGeom>
          </p:spPr>
          <p:txBody>
            <a:bodyPr lIns="0" tIns="0" rIns="0" bIns="0" rtlCol="0" anchor="t">
              <a:spAutoFit/>
            </a:bodyPr>
            <a:lstStyle/>
            <a:p>
              <a:pPr marL="0" lvl="1" indent="0" algn="l">
                <a:lnSpc>
                  <a:spcPts val="2009"/>
                </a:lnSpc>
              </a:pPr>
              <a:r>
                <a:rPr lang="en-US" sz="1546" dirty="0">
                  <a:solidFill>
                    <a:srgbClr val="002F69"/>
                  </a:solidFill>
                  <a:latin typeface="DM Sans"/>
                  <a:ea typeface="DM Sans"/>
                  <a:cs typeface="DM Sans"/>
                  <a:sym typeface="DM Sans"/>
                </a:rPr>
                <a:t>The Berth Supply Integrity logic, which restricts certain docks to specific cargo types (e.g., S4 unloading only O3–O6), is a perfect fit for port management. </a:t>
              </a:r>
            </a:p>
          </p:txBody>
        </p:sp>
        <p:sp>
          <p:nvSpPr>
            <p:cNvPr id="32" name="TextBox 32"/>
            <p:cNvSpPr txBox="1"/>
            <p:nvPr/>
          </p:nvSpPr>
          <p:spPr>
            <a:xfrm>
              <a:off x="3499" y="103937"/>
              <a:ext cx="3851900" cy="1205886"/>
            </a:xfrm>
            <a:prstGeom prst="rect">
              <a:avLst/>
            </a:prstGeom>
          </p:spPr>
          <p:txBody>
            <a:bodyPr lIns="0" tIns="0" rIns="0" bIns="0" rtlCol="0" anchor="t">
              <a:spAutoFit/>
            </a:bodyPr>
            <a:lstStyle/>
            <a:p>
              <a:pPr algn="l">
                <a:lnSpc>
                  <a:spcPts val="2361"/>
                </a:lnSpc>
                <a:spcBef>
                  <a:spcPct val="0"/>
                </a:spcBef>
              </a:pPr>
              <a:r>
                <a:rPr lang="en-US" sz="1967" b="1" spc="175" dirty="0">
                  <a:solidFill>
                    <a:srgbClr val="0087FF"/>
                  </a:solidFill>
                  <a:latin typeface="Aileron Bold"/>
                  <a:ea typeface="Aileron Bold"/>
                  <a:cs typeface="Aileron Bold"/>
                  <a:sym typeface="Aileron Bold"/>
                </a:rPr>
                <a:t>Specialized Port and Container Terminal Operations</a:t>
              </a:r>
            </a:p>
          </p:txBody>
        </p:sp>
      </p:grpSp>
      <p:grpSp>
        <p:nvGrpSpPr>
          <p:cNvPr id="33" name="Group 33"/>
          <p:cNvGrpSpPr/>
          <p:nvPr/>
        </p:nvGrpSpPr>
        <p:grpSpPr>
          <a:xfrm>
            <a:off x="1028198" y="1116433"/>
            <a:ext cx="6464892" cy="1216034"/>
            <a:chOff x="0" y="114300"/>
            <a:chExt cx="8619857" cy="1621378"/>
          </a:xfrm>
        </p:grpSpPr>
        <p:sp>
          <p:nvSpPr>
            <p:cNvPr id="34" name="AutoShape 34"/>
            <p:cNvSpPr/>
            <p:nvPr/>
          </p:nvSpPr>
          <p:spPr>
            <a:xfrm>
              <a:off x="35701" y="1735678"/>
              <a:ext cx="1308403" cy="0"/>
            </a:xfrm>
            <a:prstGeom prst="line">
              <a:avLst/>
            </a:prstGeom>
            <a:ln w="89253" cap="flat">
              <a:solidFill>
                <a:srgbClr val="0087FF"/>
              </a:solidFill>
              <a:prstDash val="solid"/>
              <a:headEnd type="none" w="sm" len="sm"/>
              <a:tailEnd type="none" w="sm" len="sm"/>
            </a:ln>
          </p:spPr>
        </p:sp>
        <p:sp>
          <p:nvSpPr>
            <p:cNvPr id="35" name="TextBox 35"/>
            <p:cNvSpPr txBox="1"/>
            <p:nvPr/>
          </p:nvSpPr>
          <p:spPr>
            <a:xfrm>
              <a:off x="0" y="114300"/>
              <a:ext cx="8619857" cy="1060118"/>
            </a:xfrm>
            <a:prstGeom prst="rect">
              <a:avLst/>
            </a:prstGeom>
          </p:spPr>
          <p:txBody>
            <a:bodyPr lIns="0" tIns="0" rIns="0" bIns="0" rtlCol="0" anchor="t">
              <a:spAutoFit/>
            </a:bodyPr>
            <a:lstStyle/>
            <a:p>
              <a:pPr algn="l">
                <a:lnSpc>
                  <a:spcPts val="6184"/>
                </a:lnSpc>
              </a:pPr>
              <a:r>
                <a:rPr lang="en-US" sz="6184" b="1" dirty="0">
                  <a:solidFill>
                    <a:srgbClr val="002F69"/>
                  </a:solidFill>
                  <a:latin typeface="Aileron Bold"/>
                  <a:ea typeface="Aileron Bold"/>
                  <a:cs typeface="Aileron Bold"/>
                  <a:sym typeface="Aileron Bold"/>
                </a:rPr>
                <a:t>O</a:t>
              </a:r>
              <a:r>
                <a:rPr lang="en-US" altLang="zh-CN" sz="6184" b="1" dirty="0">
                  <a:solidFill>
                    <a:srgbClr val="002F69"/>
                  </a:solidFill>
                  <a:latin typeface="Aileron Bold"/>
                  <a:ea typeface="Aileron Bold"/>
                  <a:cs typeface="Aileron Bold"/>
                  <a:sym typeface="Aileron Bold"/>
                </a:rPr>
                <a:t>utlook</a:t>
              </a:r>
              <a:endParaRPr lang="en-US" sz="6184" b="1" dirty="0">
                <a:solidFill>
                  <a:srgbClr val="002F69"/>
                </a:solidFill>
                <a:latin typeface="Aileron Bold"/>
                <a:ea typeface="Aileron Bold"/>
                <a:cs typeface="Aileron Bold"/>
                <a:sym typeface="Aileron Bold"/>
              </a:endParaRPr>
            </a:p>
          </p:txBody>
        </p:sp>
      </p:grpSp>
      <p:sp>
        <p:nvSpPr>
          <p:cNvPr id="36" name="AutoShape 2" descr="已生成图片">
            <a:extLst>
              <a:ext uri="{FF2B5EF4-FFF2-40B4-BE49-F238E27FC236}">
                <a16:creationId xmlns:a16="http://schemas.microsoft.com/office/drawing/2014/main" id="{64197400-1276-8856-4B01-89DCD3506EE3}"/>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8" name="图片 37" descr="图片包含 户外, 城市, 街道, 蓝色&#10;&#10;AI 生成的内容可能不正确。">
            <a:extLst>
              <a:ext uri="{FF2B5EF4-FFF2-40B4-BE49-F238E27FC236}">
                <a16:creationId xmlns:a16="http://schemas.microsoft.com/office/drawing/2014/main" id="{1132F540-6506-894A-BB5E-5D08739F6576}"/>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085399" y="3829447"/>
            <a:ext cx="2829600" cy="2907189"/>
          </a:xfrm>
          <a:prstGeom prst="rect">
            <a:avLst/>
          </a:prstGeom>
        </p:spPr>
      </p:pic>
      <p:pic>
        <p:nvPicPr>
          <p:cNvPr id="41" name="图片 40" descr="图片包含 户外, 蓝色, 标志, 水&#10;&#10;AI 生成的内容可能不正确。">
            <a:extLst>
              <a:ext uri="{FF2B5EF4-FFF2-40B4-BE49-F238E27FC236}">
                <a16:creationId xmlns:a16="http://schemas.microsoft.com/office/drawing/2014/main" id="{953DD5D8-2D65-CFF8-B2B0-2AEAAECCAD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6231" y="3832353"/>
            <a:ext cx="2830316" cy="2904283"/>
          </a:xfrm>
          <a:prstGeom prst="rect">
            <a:avLst/>
          </a:prstGeom>
        </p:spPr>
      </p:pic>
      <p:pic>
        <p:nvPicPr>
          <p:cNvPr id="43" name="图片 42" descr="蓝色的卡车&#10;&#10;AI 生成的内容可能不正确。">
            <a:extLst>
              <a:ext uri="{FF2B5EF4-FFF2-40B4-BE49-F238E27FC236}">
                <a16:creationId xmlns:a16="http://schemas.microsoft.com/office/drawing/2014/main" id="{3128A96D-3209-A82D-F450-385BCFCDC745}"/>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673929" y="3815785"/>
            <a:ext cx="2829600" cy="2905200"/>
          </a:xfrm>
          <a:prstGeom prst="rect">
            <a:avLst/>
          </a:prstGeom>
        </p:spPr>
      </p:pic>
      <p:pic>
        <p:nvPicPr>
          <p:cNvPr id="45" name="图片 44" descr="建筑与房屋的城市空拍图与配字&#10;&#10;AI 生成的内容可能不正确。">
            <a:extLst>
              <a:ext uri="{FF2B5EF4-FFF2-40B4-BE49-F238E27FC236}">
                <a16:creationId xmlns:a16="http://schemas.microsoft.com/office/drawing/2014/main" id="{8874517B-31CD-3444-841F-644926345A11}"/>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14409844" y="3815785"/>
            <a:ext cx="2829600" cy="2905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F69"/>
        </a:solidFill>
        <a:effectLst/>
      </p:bgPr>
    </p:bg>
    <p:spTree>
      <p:nvGrpSpPr>
        <p:cNvPr id="1" name="">
          <a:extLst>
            <a:ext uri="{FF2B5EF4-FFF2-40B4-BE49-F238E27FC236}">
              <a16:creationId xmlns:a16="http://schemas.microsoft.com/office/drawing/2014/main" id="{2D4B55BC-A628-CBCB-17E0-423959D4DE7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6A80F42-6B82-2A64-0EA3-4F751123BD47}"/>
              </a:ext>
            </a:extLst>
          </p:cNvPr>
          <p:cNvGrpSpPr/>
          <p:nvPr/>
        </p:nvGrpSpPr>
        <p:grpSpPr>
          <a:xfrm>
            <a:off x="1028198" y="1030708"/>
            <a:ext cx="8725402" cy="705980"/>
            <a:chOff x="0" y="0"/>
            <a:chExt cx="11633869" cy="941307"/>
          </a:xfrm>
        </p:grpSpPr>
        <p:sp>
          <p:nvSpPr>
            <p:cNvPr id="3" name="TextBox 3">
              <a:extLst>
                <a:ext uri="{FF2B5EF4-FFF2-40B4-BE49-F238E27FC236}">
                  <a16:creationId xmlns:a16="http://schemas.microsoft.com/office/drawing/2014/main" id="{6CFED68E-5148-1DF5-17CE-218711CE9D70}"/>
                </a:ext>
              </a:extLst>
            </p:cNvPr>
            <p:cNvSpPr txBox="1"/>
            <p:nvPr/>
          </p:nvSpPr>
          <p:spPr>
            <a:xfrm>
              <a:off x="1077747" y="34529"/>
              <a:ext cx="10556122" cy="797740"/>
            </a:xfrm>
            <a:prstGeom prst="rect">
              <a:avLst/>
            </a:prstGeom>
          </p:spPr>
          <p:txBody>
            <a:bodyPr wrap="square" lIns="0" tIns="0" rIns="0" bIns="0" rtlCol="0" anchor="t">
              <a:spAutoFit/>
            </a:bodyPr>
            <a:lstStyle/>
            <a:p>
              <a:pPr marL="0" marR="0" lvl="0" indent="0" algn="l" defTabSz="914400" rtl="0" eaLnBrk="1" fontAlgn="auto" latinLnBrk="0" hangingPunct="1">
                <a:lnSpc>
                  <a:spcPts val="5116"/>
                </a:lnSpc>
                <a:spcBef>
                  <a:spcPct val="0"/>
                </a:spcBef>
                <a:spcAft>
                  <a:spcPts val="0"/>
                </a:spcAft>
                <a:buClrTx/>
                <a:buSzTx/>
                <a:buFontTx/>
                <a:buNone/>
                <a:tabLst/>
                <a:defRPr/>
              </a:pPr>
              <a:r>
                <a:rPr kumimoji="0" lang="en-US" sz="3654" b="0" i="0" u="none" strike="noStrike" kern="1200" cap="none" spc="0" normalizeH="0" baseline="0" noProof="0" dirty="0">
                  <a:ln>
                    <a:noFill/>
                  </a:ln>
                  <a:solidFill>
                    <a:srgbClr val="EEEEF0"/>
                  </a:solidFill>
                  <a:effectLst/>
                  <a:uLnTx/>
                  <a:uFillTx/>
                  <a:latin typeface="Aileron"/>
                  <a:ea typeface="Aileron"/>
                  <a:cs typeface="Aileron"/>
                  <a:sym typeface="Aileron"/>
                </a:rPr>
                <a:t>Operations Research Course Report</a:t>
              </a:r>
            </a:p>
          </p:txBody>
        </p:sp>
        <p:sp>
          <p:nvSpPr>
            <p:cNvPr id="4" name="Freeform 4">
              <a:extLst>
                <a:ext uri="{FF2B5EF4-FFF2-40B4-BE49-F238E27FC236}">
                  <a16:creationId xmlns:a16="http://schemas.microsoft.com/office/drawing/2014/main" id="{2AC2CE37-5F28-1A6C-8D6D-C96969BB072F}"/>
                </a:ext>
              </a:extLst>
            </p:cNvPr>
            <p:cNvSpPr/>
            <p:nvPr/>
          </p:nvSpPr>
          <p:spPr>
            <a:xfrm>
              <a:off x="0" y="0"/>
              <a:ext cx="941307" cy="941307"/>
            </a:xfrm>
            <a:custGeom>
              <a:avLst/>
              <a:gdLst/>
              <a:ahLst/>
              <a:cxnLst/>
              <a:rect l="l" t="t" r="r" b="b"/>
              <a:pathLst>
                <a:path w="941307" h="941307">
                  <a:moveTo>
                    <a:pt x="0" y="0"/>
                  </a:moveTo>
                  <a:lnTo>
                    <a:pt x="941307" y="0"/>
                  </a:lnTo>
                  <a:lnTo>
                    <a:pt x="941307" y="941307"/>
                  </a:lnTo>
                  <a:lnTo>
                    <a:pt x="0" y="941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a:extLst>
                <a:ext uri="{FF2B5EF4-FFF2-40B4-BE49-F238E27FC236}">
                  <a16:creationId xmlns:a16="http://schemas.microsoft.com/office/drawing/2014/main" id="{F3B0AAEE-F425-03BE-B45A-DCCF307211F2}"/>
                </a:ext>
              </a:extLst>
            </p:cNvPr>
            <p:cNvSpPr/>
            <p:nvPr/>
          </p:nvSpPr>
          <p:spPr>
            <a:xfrm>
              <a:off x="187245" y="275586"/>
              <a:ext cx="566817" cy="269435"/>
            </a:xfrm>
            <a:custGeom>
              <a:avLst/>
              <a:gdLst/>
              <a:ahLst/>
              <a:cxnLst/>
              <a:rect l="l" t="t" r="r" b="b"/>
              <a:pathLst>
                <a:path w="566817" h="269435">
                  <a:moveTo>
                    <a:pt x="0" y="0"/>
                  </a:moveTo>
                  <a:lnTo>
                    <a:pt x="566817" y="0"/>
                  </a:lnTo>
                  <a:lnTo>
                    <a:pt x="566817" y="269435"/>
                  </a:lnTo>
                  <a:lnTo>
                    <a:pt x="0" y="269435"/>
                  </a:lnTo>
                  <a:lnTo>
                    <a:pt x="0" y="0"/>
                  </a:lnTo>
                  <a:close/>
                </a:path>
              </a:pathLst>
            </a:custGeom>
            <a:blipFill>
              <a:blip r:embed="rId4">
                <a:extLst>
                  <a:ext uri="{96DAC541-7B7A-43D3-8B79-37D633B846F1}">
                    <asvg:svgBlip xmlns:asvg="http://schemas.microsoft.com/office/drawing/2016/SVG/main" r:embed="rId5"/>
                  </a:ext>
                </a:extLst>
              </a:blip>
              <a:stretch>
                <a:fillRect t="-31196"/>
              </a:stretch>
            </a:blipFill>
          </p:spPr>
        </p:sp>
        <p:sp>
          <p:nvSpPr>
            <p:cNvPr id="6" name="Freeform 6">
              <a:extLst>
                <a:ext uri="{FF2B5EF4-FFF2-40B4-BE49-F238E27FC236}">
                  <a16:creationId xmlns:a16="http://schemas.microsoft.com/office/drawing/2014/main" id="{0F0C7B04-8006-2A7C-F901-73F399092905}"/>
                </a:ext>
              </a:extLst>
            </p:cNvPr>
            <p:cNvSpPr/>
            <p:nvPr/>
          </p:nvSpPr>
          <p:spPr>
            <a:xfrm>
              <a:off x="187245" y="500181"/>
              <a:ext cx="566817" cy="269435"/>
            </a:xfrm>
            <a:custGeom>
              <a:avLst/>
              <a:gdLst/>
              <a:ahLst/>
              <a:cxnLst/>
              <a:rect l="l" t="t" r="r" b="b"/>
              <a:pathLst>
                <a:path w="566817" h="269435">
                  <a:moveTo>
                    <a:pt x="0" y="0"/>
                  </a:moveTo>
                  <a:lnTo>
                    <a:pt x="566817" y="0"/>
                  </a:lnTo>
                  <a:lnTo>
                    <a:pt x="566817" y="269435"/>
                  </a:lnTo>
                  <a:lnTo>
                    <a:pt x="0" y="269435"/>
                  </a:lnTo>
                  <a:lnTo>
                    <a:pt x="0" y="0"/>
                  </a:lnTo>
                  <a:close/>
                </a:path>
              </a:pathLst>
            </a:custGeom>
            <a:blipFill>
              <a:blip r:embed="rId4">
                <a:extLst>
                  <a:ext uri="{96DAC541-7B7A-43D3-8B79-37D633B846F1}">
                    <asvg:svgBlip xmlns:asvg="http://schemas.microsoft.com/office/drawing/2016/SVG/main" r:embed="rId5"/>
                  </a:ext>
                </a:extLst>
              </a:blip>
              <a:stretch>
                <a:fillRect t="-31196"/>
              </a:stretch>
            </a:blipFill>
          </p:spPr>
        </p:sp>
      </p:grpSp>
      <p:grpSp>
        <p:nvGrpSpPr>
          <p:cNvPr id="7" name="Group 7">
            <a:extLst>
              <a:ext uri="{FF2B5EF4-FFF2-40B4-BE49-F238E27FC236}">
                <a16:creationId xmlns:a16="http://schemas.microsoft.com/office/drawing/2014/main" id="{504D8686-0293-F43E-7DC7-EFF35D758516}"/>
              </a:ext>
            </a:extLst>
          </p:cNvPr>
          <p:cNvGrpSpPr/>
          <p:nvPr/>
        </p:nvGrpSpPr>
        <p:grpSpPr>
          <a:xfrm>
            <a:off x="1028198" y="2858088"/>
            <a:ext cx="16421602" cy="5261048"/>
            <a:chOff x="0" y="-1369745"/>
            <a:chExt cx="21895469" cy="7014730"/>
          </a:xfrm>
        </p:grpSpPr>
        <p:sp>
          <p:nvSpPr>
            <p:cNvPr id="8" name="TextBox 8">
              <a:extLst>
                <a:ext uri="{FF2B5EF4-FFF2-40B4-BE49-F238E27FC236}">
                  <a16:creationId xmlns:a16="http://schemas.microsoft.com/office/drawing/2014/main" id="{DE754908-3FEC-72BE-807E-97EE312CE836}"/>
                </a:ext>
              </a:extLst>
            </p:cNvPr>
            <p:cNvSpPr txBox="1"/>
            <p:nvPr/>
          </p:nvSpPr>
          <p:spPr>
            <a:xfrm>
              <a:off x="0" y="-1369745"/>
              <a:ext cx="21895469" cy="3258157"/>
            </a:xfrm>
            <a:prstGeom prst="rect">
              <a:avLst/>
            </a:prstGeom>
          </p:spPr>
          <p:txBody>
            <a:bodyPr wrap="square" lIns="0" tIns="0" rIns="0" bIns="0" rtlCol="0" anchor="t">
              <a:spAutoFit/>
            </a:bodyPr>
            <a:lstStyle/>
            <a:p>
              <a:pPr marL="0" marR="0" lvl="0" indent="0" algn="ctr" defTabSz="914400" rtl="0" eaLnBrk="1" fontAlgn="auto" latinLnBrk="0" hangingPunct="1">
                <a:lnSpc>
                  <a:spcPts val="10098"/>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EEEEF0"/>
                  </a:solidFill>
                  <a:effectLst/>
                  <a:uLnTx/>
                  <a:uFillTx/>
                  <a:latin typeface="Aileron"/>
                  <a:ea typeface="Aileron"/>
                  <a:cs typeface="Aileron"/>
                  <a:sym typeface="Aileron"/>
                </a:rPr>
                <a:t>Thank you for listening! </a:t>
              </a:r>
            </a:p>
            <a:p>
              <a:pPr marL="0" marR="0" lvl="0" indent="0" algn="ctr" defTabSz="914400" rtl="0" eaLnBrk="1" fontAlgn="auto" latinLnBrk="0" hangingPunct="1">
                <a:lnSpc>
                  <a:spcPts val="10098"/>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EEEEF0"/>
                  </a:solidFill>
                  <a:effectLst/>
                  <a:uLnTx/>
                  <a:uFillTx/>
                  <a:latin typeface="Aileron"/>
                  <a:ea typeface="Aileron"/>
                  <a:cs typeface="Aileron"/>
                  <a:sym typeface="Aileron"/>
                </a:rPr>
                <a:t>Please feel free to offer your feedback</a:t>
              </a:r>
            </a:p>
          </p:txBody>
        </p:sp>
        <p:sp>
          <p:nvSpPr>
            <p:cNvPr id="9" name="TextBox 9">
              <a:extLst>
                <a:ext uri="{FF2B5EF4-FFF2-40B4-BE49-F238E27FC236}">
                  <a16:creationId xmlns:a16="http://schemas.microsoft.com/office/drawing/2014/main" id="{2846FFA1-EC39-E00F-3236-4795A4C86782}"/>
                </a:ext>
              </a:extLst>
            </p:cNvPr>
            <p:cNvSpPr txBox="1"/>
            <p:nvPr/>
          </p:nvSpPr>
          <p:spPr>
            <a:xfrm>
              <a:off x="4642487" y="4876184"/>
              <a:ext cx="12357161" cy="768801"/>
            </a:xfrm>
            <a:prstGeom prst="rect">
              <a:avLst/>
            </a:prstGeom>
          </p:spPr>
          <p:txBody>
            <a:bodyPr lIns="0" tIns="0" rIns="0" bIns="0" rtlCol="0" anchor="t">
              <a:spAutoFit/>
            </a:bodyPr>
            <a:lstStyle/>
            <a:p>
              <a:pPr marL="0" marR="0" lvl="0" indent="0" algn="ctr" defTabSz="914400" rtl="0" eaLnBrk="1" fontAlgn="auto" latinLnBrk="0" hangingPunct="1">
                <a:lnSpc>
                  <a:spcPts val="4919"/>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ileron"/>
                  <a:ea typeface="Aileron"/>
                  <a:cs typeface="Aileron"/>
                  <a:sym typeface="Aileron"/>
                </a:rPr>
                <a:t>January 5, 2025</a:t>
              </a:r>
            </a:p>
          </p:txBody>
        </p:sp>
      </p:grpSp>
      <p:sp>
        <p:nvSpPr>
          <p:cNvPr id="21" name="文本框 20">
            <a:extLst>
              <a:ext uri="{FF2B5EF4-FFF2-40B4-BE49-F238E27FC236}">
                <a16:creationId xmlns:a16="http://schemas.microsoft.com/office/drawing/2014/main" id="{6823158C-18DD-DBF4-FD8B-2D02E44F235B}"/>
              </a:ext>
            </a:extLst>
          </p:cNvPr>
          <p:cNvSpPr txBox="1"/>
          <p:nvPr/>
        </p:nvSpPr>
        <p:spPr>
          <a:xfrm>
            <a:off x="4666999" y="5812169"/>
            <a:ext cx="9144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Aileron" panose="02010600030101010101" charset="0"/>
                <a:ea typeface="宋体" panose="02010600030101010101" pitchFamily="2" charset="-122"/>
                <a:cs typeface="+mn-cs"/>
              </a:rPr>
              <a:t>Xiaoyu Gu, Yiming Zhou, </a:t>
            </a:r>
            <a:r>
              <a:rPr kumimoji="0" lang="en-US" altLang="zh-CN" sz="3200" b="1" i="0" u="none" strike="noStrike" kern="1200" cap="none" spc="0" normalizeH="0" baseline="0" noProof="0" dirty="0" err="1">
                <a:ln>
                  <a:noFill/>
                </a:ln>
                <a:solidFill>
                  <a:prstClr val="white"/>
                </a:solidFill>
                <a:effectLst/>
                <a:uLnTx/>
                <a:uFillTx/>
                <a:latin typeface="Aileron" panose="02010600030101010101" charset="0"/>
                <a:ea typeface="宋体" panose="02010600030101010101" pitchFamily="2" charset="-122"/>
                <a:cs typeface="+mn-cs"/>
              </a:rPr>
              <a:t>Yunyixuan</a:t>
            </a:r>
            <a:r>
              <a:rPr kumimoji="0" lang="en-US" altLang="zh-CN" sz="3200" b="1" i="0" u="none" strike="noStrike" kern="1200" cap="none" spc="0" normalizeH="0" baseline="0" noProof="0" dirty="0">
                <a:ln>
                  <a:noFill/>
                </a:ln>
                <a:solidFill>
                  <a:prstClr val="white"/>
                </a:solidFill>
                <a:effectLst/>
                <a:uLnTx/>
                <a:uFillTx/>
                <a:latin typeface="Aileron" panose="02010600030101010101" charset="0"/>
                <a:ea typeface="宋体" panose="02010600030101010101" pitchFamily="2" charset="-122"/>
                <a:cs typeface="+mn-cs"/>
              </a:rPr>
              <a:t> Zhang </a:t>
            </a:r>
            <a:endParaRPr kumimoji="0" lang="zh-CN" altLang="en-US" sz="3200" b="1" i="0" u="none" strike="noStrike" kern="1200" cap="none" spc="0" normalizeH="0" baseline="0" noProof="0" dirty="0">
              <a:ln>
                <a:noFill/>
              </a:ln>
              <a:solidFill>
                <a:prstClr val="white"/>
              </a:solidFill>
              <a:effectLst/>
              <a:uLnTx/>
              <a:uFillTx/>
              <a:latin typeface="Aileron" panose="02010600030101010101" charset="0"/>
              <a:ea typeface="宋体" panose="02010600030101010101" pitchFamily="2" charset="-122"/>
              <a:cs typeface="+mn-cs"/>
            </a:endParaRPr>
          </a:p>
        </p:txBody>
      </p:sp>
      <p:sp>
        <p:nvSpPr>
          <p:cNvPr id="12" name="文本框 11">
            <a:extLst>
              <a:ext uri="{FF2B5EF4-FFF2-40B4-BE49-F238E27FC236}">
                <a16:creationId xmlns:a16="http://schemas.microsoft.com/office/drawing/2014/main" id="{5952F907-5BFD-87C8-131B-3689D4DCB7F9}"/>
              </a:ext>
            </a:extLst>
          </p:cNvPr>
          <p:cNvSpPr txBox="1"/>
          <p:nvPr/>
        </p:nvSpPr>
        <p:spPr>
          <a:xfrm>
            <a:off x="2209799" y="6477582"/>
            <a:ext cx="138684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Aileron" panose="02010600030101010101" charset="0"/>
                <a:ea typeface="宋体" panose="02010600030101010101" pitchFamily="2" charset="-122"/>
                <a:cs typeface="+mn-cs"/>
              </a:rPr>
              <a:t>This work was conducted under the supervision of Prof. Wang </a:t>
            </a:r>
            <a:endParaRPr kumimoji="0" lang="zh-CN" altLang="en-US" sz="3200" b="1" i="0" u="none" strike="noStrike" kern="1200" cap="none" spc="0" normalizeH="0" baseline="0" noProof="0" dirty="0">
              <a:ln>
                <a:noFill/>
              </a:ln>
              <a:solidFill>
                <a:prstClr val="white"/>
              </a:solidFill>
              <a:effectLst/>
              <a:uLnTx/>
              <a:uFillTx/>
              <a:latin typeface="Aileron" panose="02010600030101010101" charset="0"/>
              <a:ea typeface="宋体" panose="02010600030101010101" pitchFamily="2" charset="-122"/>
              <a:cs typeface="+mn-cs"/>
            </a:endParaRPr>
          </a:p>
        </p:txBody>
      </p:sp>
    </p:spTree>
    <p:extLst>
      <p:ext uri="{BB962C8B-B14F-4D97-AF65-F5344CB8AC3E}">
        <p14:creationId xmlns:p14="http://schemas.microsoft.com/office/powerpoint/2010/main" val="28779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EEF0"/>
        </a:solidFill>
        <a:effectLst/>
      </p:bgPr>
    </p:bg>
    <p:spTree>
      <p:nvGrpSpPr>
        <p:cNvPr id="1" name=""/>
        <p:cNvGrpSpPr/>
        <p:nvPr/>
      </p:nvGrpSpPr>
      <p:grpSpPr>
        <a:xfrm>
          <a:off x="0" y="0"/>
          <a:ext cx="0" cy="0"/>
          <a:chOff x="0" y="0"/>
          <a:chExt cx="0" cy="0"/>
        </a:xfrm>
      </p:grpSpPr>
      <p:sp>
        <p:nvSpPr>
          <p:cNvPr id="2" name="TextBox 2"/>
          <p:cNvSpPr txBox="1"/>
          <p:nvPr/>
        </p:nvSpPr>
        <p:spPr>
          <a:xfrm>
            <a:off x="5700701" y="723900"/>
            <a:ext cx="6886597" cy="832279"/>
          </a:xfrm>
          <a:prstGeom prst="rect">
            <a:avLst/>
          </a:prstGeom>
        </p:spPr>
        <p:txBody>
          <a:bodyPr lIns="0" tIns="0" rIns="0" bIns="0" rtlCol="0" anchor="t">
            <a:spAutoFit/>
          </a:bodyPr>
          <a:lstStyle/>
          <a:p>
            <a:pPr algn="ctr">
              <a:lnSpc>
                <a:spcPts val="6184"/>
              </a:lnSpc>
            </a:pPr>
            <a:r>
              <a:rPr lang="en-US" sz="8000" b="1" dirty="0">
                <a:solidFill>
                  <a:srgbClr val="002F69"/>
                </a:solidFill>
                <a:latin typeface="Aileron Bold"/>
                <a:ea typeface="Aileron Bold"/>
                <a:cs typeface="Aileron Bold"/>
                <a:sym typeface="Aileron Bold"/>
              </a:rPr>
              <a:t>Outline</a:t>
            </a:r>
          </a:p>
        </p:txBody>
      </p:sp>
      <p:grpSp>
        <p:nvGrpSpPr>
          <p:cNvPr id="27" name="Group 11">
            <a:extLst>
              <a:ext uri="{FF2B5EF4-FFF2-40B4-BE49-F238E27FC236}">
                <a16:creationId xmlns:a16="http://schemas.microsoft.com/office/drawing/2014/main" id="{B01ABA16-CD9F-165C-90AB-8A1C83AC4213}"/>
              </a:ext>
            </a:extLst>
          </p:cNvPr>
          <p:cNvGrpSpPr/>
          <p:nvPr/>
        </p:nvGrpSpPr>
        <p:grpSpPr>
          <a:xfrm>
            <a:off x="430707" y="6151693"/>
            <a:ext cx="1458637" cy="1458637"/>
            <a:chOff x="0" y="0"/>
            <a:chExt cx="1944849" cy="1944849"/>
          </a:xfrm>
        </p:grpSpPr>
        <p:grpSp>
          <p:nvGrpSpPr>
            <p:cNvPr id="28" name="Group 12">
              <a:extLst>
                <a:ext uri="{FF2B5EF4-FFF2-40B4-BE49-F238E27FC236}">
                  <a16:creationId xmlns:a16="http://schemas.microsoft.com/office/drawing/2014/main" id="{DF525A02-7253-42B4-5B5E-1094C00A0E24}"/>
                </a:ext>
              </a:extLst>
            </p:cNvPr>
            <p:cNvGrpSpPr/>
            <p:nvPr/>
          </p:nvGrpSpPr>
          <p:grpSpPr>
            <a:xfrm>
              <a:off x="0" y="0"/>
              <a:ext cx="1944849" cy="1944849"/>
              <a:chOff x="0" y="0"/>
              <a:chExt cx="812800" cy="812800"/>
            </a:xfrm>
          </p:grpSpPr>
          <p:sp>
            <p:nvSpPr>
              <p:cNvPr id="30" name="Freeform 13">
                <a:extLst>
                  <a:ext uri="{FF2B5EF4-FFF2-40B4-BE49-F238E27FC236}">
                    <a16:creationId xmlns:a16="http://schemas.microsoft.com/office/drawing/2014/main" id="{D9E7E9AA-B8DE-366D-0611-CA95204D196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7FF"/>
              </a:solidFill>
            </p:spPr>
          </p:sp>
          <p:sp>
            <p:nvSpPr>
              <p:cNvPr id="31" name="TextBox 14">
                <a:extLst>
                  <a:ext uri="{FF2B5EF4-FFF2-40B4-BE49-F238E27FC236}">
                    <a16:creationId xmlns:a16="http://schemas.microsoft.com/office/drawing/2014/main" id="{3D2FC789-C38F-86C6-3942-BE6D682AC9FE}"/>
                  </a:ext>
                </a:extLst>
              </p:cNvPr>
              <p:cNvSpPr txBox="1"/>
              <p:nvPr/>
            </p:nvSpPr>
            <p:spPr>
              <a:xfrm>
                <a:off x="76200" y="57150"/>
                <a:ext cx="660400" cy="679450"/>
              </a:xfrm>
              <a:prstGeom prst="rect">
                <a:avLst/>
              </a:prstGeom>
            </p:spPr>
            <p:txBody>
              <a:bodyPr lIns="50800" tIns="50800" rIns="50800" bIns="50800" rtlCol="0" anchor="ctr"/>
              <a:lstStyle/>
              <a:p>
                <a:pPr algn="ctr">
                  <a:lnSpc>
                    <a:spcPts val="2085"/>
                  </a:lnSpc>
                </a:pPr>
                <a:endParaRPr/>
              </a:p>
            </p:txBody>
          </p:sp>
        </p:grpSp>
        <p:sp>
          <p:nvSpPr>
            <p:cNvPr id="29" name="Freeform 15">
              <a:extLst>
                <a:ext uri="{FF2B5EF4-FFF2-40B4-BE49-F238E27FC236}">
                  <a16:creationId xmlns:a16="http://schemas.microsoft.com/office/drawing/2014/main" id="{8131656D-E017-B02A-A3CB-AF219ABD3988}"/>
                </a:ext>
              </a:extLst>
            </p:cNvPr>
            <p:cNvSpPr/>
            <p:nvPr/>
          </p:nvSpPr>
          <p:spPr>
            <a:xfrm>
              <a:off x="317973" y="493181"/>
              <a:ext cx="1308902" cy="920991"/>
            </a:xfrm>
            <a:custGeom>
              <a:avLst/>
              <a:gdLst/>
              <a:ahLst/>
              <a:cxnLst/>
              <a:rect l="l" t="t" r="r" b="b"/>
              <a:pathLst>
                <a:path w="1308902" h="920991">
                  <a:moveTo>
                    <a:pt x="0" y="0"/>
                  </a:moveTo>
                  <a:lnTo>
                    <a:pt x="1308903" y="0"/>
                  </a:lnTo>
                  <a:lnTo>
                    <a:pt x="1308903" y="920991"/>
                  </a:lnTo>
                  <a:lnTo>
                    <a:pt x="0" y="9209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32" name="Group 16">
            <a:extLst>
              <a:ext uri="{FF2B5EF4-FFF2-40B4-BE49-F238E27FC236}">
                <a16:creationId xmlns:a16="http://schemas.microsoft.com/office/drawing/2014/main" id="{5A4B77F1-0C1C-DCC9-9FF5-1F0079EB3282}"/>
              </a:ext>
            </a:extLst>
          </p:cNvPr>
          <p:cNvGrpSpPr/>
          <p:nvPr/>
        </p:nvGrpSpPr>
        <p:grpSpPr>
          <a:xfrm>
            <a:off x="430709" y="3913463"/>
            <a:ext cx="1458637" cy="1458637"/>
            <a:chOff x="0" y="0"/>
            <a:chExt cx="1944849" cy="1944849"/>
          </a:xfrm>
        </p:grpSpPr>
        <p:grpSp>
          <p:nvGrpSpPr>
            <p:cNvPr id="33" name="Group 17">
              <a:extLst>
                <a:ext uri="{FF2B5EF4-FFF2-40B4-BE49-F238E27FC236}">
                  <a16:creationId xmlns:a16="http://schemas.microsoft.com/office/drawing/2014/main" id="{36FD6B4F-D43A-2B56-220E-5FA415CB6F59}"/>
                </a:ext>
              </a:extLst>
            </p:cNvPr>
            <p:cNvGrpSpPr/>
            <p:nvPr/>
          </p:nvGrpSpPr>
          <p:grpSpPr>
            <a:xfrm>
              <a:off x="0" y="0"/>
              <a:ext cx="1944849" cy="1944849"/>
              <a:chOff x="0" y="0"/>
              <a:chExt cx="812800" cy="812800"/>
            </a:xfrm>
          </p:grpSpPr>
          <p:sp>
            <p:nvSpPr>
              <p:cNvPr id="35" name="Freeform 18">
                <a:extLst>
                  <a:ext uri="{FF2B5EF4-FFF2-40B4-BE49-F238E27FC236}">
                    <a16:creationId xmlns:a16="http://schemas.microsoft.com/office/drawing/2014/main" id="{611851EC-6B6B-4F5B-0DDD-406AF3E6050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7FF"/>
              </a:solidFill>
            </p:spPr>
          </p:sp>
          <p:sp>
            <p:nvSpPr>
              <p:cNvPr id="36" name="TextBox 19">
                <a:extLst>
                  <a:ext uri="{FF2B5EF4-FFF2-40B4-BE49-F238E27FC236}">
                    <a16:creationId xmlns:a16="http://schemas.microsoft.com/office/drawing/2014/main" id="{68F00AAD-1225-7439-74C7-DBA77E893344}"/>
                  </a:ext>
                </a:extLst>
              </p:cNvPr>
              <p:cNvSpPr txBox="1"/>
              <p:nvPr/>
            </p:nvSpPr>
            <p:spPr>
              <a:xfrm>
                <a:off x="76200" y="57150"/>
                <a:ext cx="660400" cy="679450"/>
              </a:xfrm>
              <a:prstGeom prst="rect">
                <a:avLst/>
              </a:prstGeom>
            </p:spPr>
            <p:txBody>
              <a:bodyPr lIns="50800" tIns="50800" rIns="50800" bIns="50800" rtlCol="0" anchor="ctr"/>
              <a:lstStyle/>
              <a:p>
                <a:pPr algn="ctr">
                  <a:lnSpc>
                    <a:spcPts val="2085"/>
                  </a:lnSpc>
                </a:pPr>
                <a:endParaRPr/>
              </a:p>
            </p:txBody>
          </p:sp>
        </p:grpSp>
        <p:sp>
          <p:nvSpPr>
            <p:cNvPr id="34" name="Freeform 20">
              <a:extLst>
                <a:ext uri="{FF2B5EF4-FFF2-40B4-BE49-F238E27FC236}">
                  <a16:creationId xmlns:a16="http://schemas.microsoft.com/office/drawing/2014/main" id="{F0CD0967-96AE-D83F-4F39-4B08CB6E7A56}"/>
                </a:ext>
              </a:extLst>
            </p:cNvPr>
            <p:cNvSpPr/>
            <p:nvPr/>
          </p:nvSpPr>
          <p:spPr>
            <a:xfrm>
              <a:off x="411791" y="511031"/>
              <a:ext cx="1121266" cy="952057"/>
            </a:xfrm>
            <a:custGeom>
              <a:avLst/>
              <a:gdLst/>
              <a:ahLst/>
              <a:cxnLst/>
              <a:rect l="l" t="t" r="r" b="b"/>
              <a:pathLst>
                <a:path w="1121266" h="952057">
                  <a:moveTo>
                    <a:pt x="0" y="0"/>
                  </a:moveTo>
                  <a:lnTo>
                    <a:pt x="1121266" y="0"/>
                  </a:lnTo>
                  <a:lnTo>
                    <a:pt x="1121266" y="952057"/>
                  </a:lnTo>
                  <a:lnTo>
                    <a:pt x="0" y="9520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37" name="Group 21">
            <a:extLst>
              <a:ext uri="{FF2B5EF4-FFF2-40B4-BE49-F238E27FC236}">
                <a16:creationId xmlns:a16="http://schemas.microsoft.com/office/drawing/2014/main" id="{491AE4CC-DB65-3E72-E1FC-AB51092EBC1A}"/>
              </a:ext>
            </a:extLst>
          </p:cNvPr>
          <p:cNvGrpSpPr/>
          <p:nvPr/>
        </p:nvGrpSpPr>
        <p:grpSpPr>
          <a:xfrm>
            <a:off x="430708" y="1675233"/>
            <a:ext cx="1458637" cy="1458637"/>
            <a:chOff x="0" y="0"/>
            <a:chExt cx="1944849" cy="1944849"/>
          </a:xfrm>
        </p:grpSpPr>
        <p:grpSp>
          <p:nvGrpSpPr>
            <p:cNvPr id="38" name="Group 22">
              <a:extLst>
                <a:ext uri="{FF2B5EF4-FFF2-40B4-BE49-F238E27FC236}">
                  <a16:creationId xmlns:a16="http://schemas.microsoft.com/office/drawing/2014/main" id="{DD7C2907-5B0F-5FB9-DCC2-28597D23B5FE}"/>
                </a:ext>
              </a:extLst>
            </p:cNvPr>
            <p:cNvGrpSpPr/>
            <p:nvPr/>
          </p:nvGrpSpPr>
          <p:grpSpPr>
            <a:xfrm>
              <a:off x="0" y="0"/>
              <a:ext cx="1944849" cy="1944849"/>
              <a:chOff x="0" y="0"/>
              <a:chExt cx="812800" cy="812800"/>
            </a:xfrm>
          </p:grpSpPr>
          <p:sp>
            <p:nvSpPr>
              <p:cNvPr id="40" name="Freeform 23">
                <a:extLst>
                  <a:ext uri="{FF2B5EF4-FFF2-40B4-BE49-F238E27FC236}">
                    <a16:creationId xmlns:a16="http://schemas.microsoft.com/office/drawing/2014/main" id="{6C7A0C47-97D6-C312-B2CA-2FB053EED75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7FF"/>
              </a:solidFill>
            </p:spPr>
          </p:sp>
          <p:sp>
            <p:nvSpPr>
              <p:cNvPr id="41" name="TextBox 24">
                <a:extLst>
                  <a:ext uri="{FF2B5EF4-FFF2-40B4-BE49-F238E27FC236}">
                    <a16:creationId xmlns:a16="http://schemas.microsoft.com/office/drawing/2014/main" id="{F95C6CC4-388E-7508-67D1-87AC1BEC0D06}"/>
                  </a:ext>
                </a:extLst>
              </p:cNvPr>
              <p:cNvSpPr txBox="1"/>
              <p:nvPr/>
            </p:nvSpPr>
            <p:spPr>
              <a:xfrm>
                <a:off x="76200" y="57150"/>
                <a:ext cx="660400" cy="679450"/>
              </a:xfrm>
              <a:prstGeom prst="rect">
                <a:avLst/>
              </a:prstGeom>
            </p:spPr>
            <p:txBody>
              <a:bodyPr lIns="50800" tIns="50800" rIns="50800" bIns="50800" rtlCol="0" anchor="ctr"/>
              <a:lstStyle/>
              <a:p>
                <a:pPr algn="ctr">
                  <a:lnSpc>
                    <a:spcPts val="2085"/>
                  </a:lnSpc>
                </a:pPr>
                <a:endParaRPr/>
              </a:p>
            </p:txBody>
          </p:sp>
        </p:grpSp>
        <p:sp>
          <p:nvSpPr>
            <p:cNvPr id="39" name="Freeform 25">
              <a:extLst>
                <a:ext uri="{FF2B5EF4-FFF2-40B4-BE49-F238E27FC236}">
                  <a16:creationId xmlns:a16="http://schemas.microsoft.com/office/drawing/2014/main" id="{2E27E228-97A3-C0E1-0EBD-957BBF63005A}"/>
                </a:ext>
              </a:extLst>
            </p:cNvPr>
            <p:cNvSpPr/>
            <p:nvPr/>
          </p:nvSpPr>
          <p:spPr>
            <a:xfrm>
              <a:off x="463910" y="463910"/>
              <a:ext cx="1017028" cy="1017028"/>
            </a:xfrm>
            <a:custGeom>
              <a:avLst/>
              <a:gdLst/>
              <a:ahLst/>
              <a:cxnLst/>
              <a:rect l="l" t="t" r="r" b="b"/>
              <a:pathLst>
                <a:path w="1017028" h="1017028">
                  <a:moveTo>
                    <a:pt x="0" y="0"/>
                  </a:moveTo>
                  <a:lnTo>
                    <a:pt x="1017028" y="0"/>
                  </a:lnTo>
                  <a:lnTo>
                    <a:pt x="1017028" y="1017028"/>
                  </a:lnTo>
                  <a:lnTo>
                    <a:pt x="0" y="10170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44" name="TextBox 2">
            <a:extLst>
              <a:ext uri="{FF2B5EF4-FFF2-40B4-BE49-F238E27FC236}">
                <a16:creationId xmlns:a16="http://schemas.microsoft.com/office/drawing/2014/main" id="{E2FEEAD4-D9EE-E843-2A24-A84800D0225D}"/>
              </a:ext>
            </a:extLst>
          </p:cNvPr>
          <p:cNvSpPr txBox="1"/>
          <p:nvPr/>
        </p:nvSpPr>
        <p:spPr>
          <a:xfrm>
            <a:off x="228600" y="2103134"/>
            <a:ext cx="16687800" cy="795089"/>
          </a:xfrm>
          <a:prstGeom prst="rect">
            <a:avLst/>
          </a:prstGeom>
        </p:spPr>
        <p:txBody>
          <a:bodyPr wrap="square" lIns="0" tIns="0" rIns="0" bIns="0" rtlCol="0" anchor="t">
            <a:spAutoFit/>
          </a:bodyPr>
          <a:lstStyle/>
          <a:p>
            <a:pPr algn="ctr">
              <a:lnSpc>
                <a:spcPts val="6184"/>
              </a:lnSpc>
            </a:pPr>
            <a:r>
              <a:rPr lang="en-US" sz="6000" b="1" dirty="0">
                <a:solidFill>
                  <a:srgbClr val="002F69"/>
                </a:solidFill>
                <a:latin typeface="Aileron Bold"/>
                <a:ea typeface="Aileron Bold"/>
                <a:cs typeface="Aileron Bold"/>
                <a:sym typeface="Aileron Bold"/>
              </a:rPr>
              <a:t>Review of the Original LP Problem</a:t>
            </a:r>
          </a:p>
        </p:txBody>
      </p:sp>
      <p:sp>
        <p:nvSpPr>
          <p:cNvPr id="45" name="TextBox 2">
            <a:extLst>
              <a:ext uri="{FF2B5EF4-FFF2-40B4-BE49-F238E27FC236}">
                <a16:creationId xmlns:a16="http://schemas.microsoft.com/office/drawing/2014/main" id="{BC276260-2561-DF5A-4F25-0CD6690B9769}"/>
              </a:ext>
            </a:extLst>
          </p:cNvPr>
          <p:cNvSpPr txBox="1"/>
          <p:nvPr/>
        </p:nvSpPr>
        <p:spPr>
          <a:xfrm>
            <a:off x="1371600" y="4272211"/>
            <a:ext cx="17602198" cy="795089"/>
          </a:xfrm>
          <a:prstGeom prst="rect">
            <a:avLst/>
          </a:prstGeom>
        </p:spPr>
        <p:txBody>
          <a:bodyPr wrap="square" lIns="0" tIns="0" rIns="0" bIns="0" rtlCol="0" anchor="t">
            <a:spAutoFit/>
          </a:bodyPr>
          <a:lstStyle/>
          <a:p>
            <a:pPr algn="ctr">
              <a:lnSpc>
                <a:spcPts val="6184"/>
              </a:lnSpc>
            </a:pPr>
            <a:r>
              <a:rPr lang="en-US" sz="6000" b="1" dirty="0">
                <a:solidFill>
                  <a:srgbClr val="002F69"/>
                </a:solidFill>
                <a:latin typeface="Aileron Bold"/>
                <a:ea typeface="Aileron Bold"/>
                <a:cs typeface="Aileron Bold"/>
                <a:sym typeface="Aileron Bold"/>
              </a:rPr>
              <a:t>Formulation of the Extended MILP Problem</a:t>
            </a:r>
          </a:p>
        </p:txBody>
      </p:sp>
      <p:sp>
        <p:nvSpPr>
          <p:cNvPr id="51" name="TextBox 2">
            <a:extLst>
              <a:ext uri="{FF2B5EF4-FFF2-40B4-BE49-F238E27FC236}">
                <a16:creationId xmlns:a16="http://schemas.microsoft.com/office/drawing/2014/main" id="{A5DC660E-772C-851F-C48A-1CF9D04DFF05}"/>
              </a:ext>
            </a:extLst>
          </p:cNvPr>
          <p:cNvSpPr txBox="1"/>
          <p:nvPr/>
        </p:nvSpPr>
        <p:spPr>
          <a:xfrm>
            <a:off x="1160025" y="6579332"/>
            <a:ext cx="17602198" cy="795089"/>
          </a:xfrm>
          <a:prstGeom prst="rect">
            <a:avLst/>
          </a:prstGeom>
        </p:spPr>
        <p:txBody>
          <a:bodyPr wrap="square" lIns="0" tIns="0" rIns="0" bIns="0" rtlCol="0" anchor="t">
            <a:spAutoFit/>
          </a:bodyPr>
          <a:lstStyle/>
          <a:p>
            <a:pPr algn="ctr">
              <a:lnSpc>
                <a:spcPts val="6184"/>
              </a:lnSpc>
            </a:pPr>
            <a:r>
              <a:rPr lang="en-US" sz="6000" b="1" dirty="0">
                <a:solidFill>
                  <a:srgbClr val="002F69"/>
                </a:solidFill>
                <a:latin typeface="Aileron Bold"/>
                <a:ea typeface="Aileron Bold"/>
                <a:cs typeface="Aileron Bold"/>
                <a:sym typeface="Aileron Bold"/>
              </a:rPr>
              <a:t>Analysis and Solution to the MILP Problem</a:t>
            </a:r>
          </a:p>
        </p:txBody>
      </p:sp>
      <p:grpSp>
        <p:nvGrpSpPr>
          <p:cNvPr id="53" name="Group 17">
            <a:extLst>
              <a:ext uri="{FF2B5EF4-FFF2-40B4-BE49-F238E27FC236}">
                <a16:creationId xmlns:a16="http://schemas.microsoft.com/office/drawing/2014/main" id="{B1F5E2A5-3E34-41AB-78B4-166DDB313C0C}"/>
              </a:ext>
            </a:extLst>
          </p:cNvPr>
          <p:cNvGrpSpPr/>
          <p:nvPr/>
        </p:nvGrpSpPr>
        <p:grpSpPr>
          <a:xfrm>
            <a:off x="430707" y="8389923"/>
            <a:ext cx="1458637" cy="1458637"/>
            <a:chOff x="0" y="0"/>
            <a:chExt cx="812800" cy="812800"/>
          </a:xfrm>
        </p:grpSpPr>
        <p:sp>
          <p:nvSpPr>
            <p:cNvPr id="55" name="Freeform 18">
              <a:extLst>
                <a:ext uri="{FF2B5EF4-FFF2-40B4-BE49-F238E27FC236}">
                  <a16:creationId xmlns:a16="http://schemas.microsoft.com/office/drawing/2014/main" id="{47E562EF-284A-8F62-80EF-3064F1744CA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7FF"/>
            </a:solidFill>
          </p:spPr>
        </p:sp>
        <p:sp>
          <p:nvSpPr>
            <p:cNvPr id="56" name="TextBox 19">
              <a:extLst>
                <a:ext uri="{FF2B5EF4-FFF2-40B4-BE49-F238E27FC236}">
                  <a16:creationId xmlns:a16="http://schemas.microsoft.com/office/drawing/2014/main" id="{5C68094A-BE78-6B2A-C5F8-9424A88FD231}"/>
                </a:ext>
              </a:extLst>
            </p:cNvPr>
            <p:cNvSpPr txBox="1"/>
            <p:nvPr/>
          </p:nvSpPr>
          <p:spPr>
            <a:xfrm>
              <a:off x="76200" y="57150"/>
              <a:ext cx="660400" cy="679450"/>
            </a:xfrm>
            <a:prstGeom prst="rect">
              <a:avLst/>
            </a:prstGeom>
          </p:spPr>
          <p:txBody>
            <a:bodyPr lIns="50800" tIns="50800" rIns="50800" bIns="50800" rtlCol="0" anchor="ctr"/>
            <a:lstStyle/>
            <a:p>
              <a:pPr algn="ctr">
                <a:lnSpc>
                  <a:spcPts val="2085"/>
                </a:lnSpc>
              </a:pPr>
              <a:endParaRPr/>
            </a:p>
          </p:txBody>
        </p:sp>
      </p:grpSp>
      <p:sp>
        <p:nvSpPr>
          <p:cNvPr id="57" name="闪电形 56">
            <a:extLst>
              <a:ext uri="{FF2B5EF4-FFF2-40B4-BE49-F238E27FC236}">
                <a16:creationId xmlns:a16="http://schemas.microsoft.com/office/drawing/2014/main" id="{95BB9743-206B-FE13-2BDE-D726001B7072}"/>
              </a:ext>
            </a:extLst>
          </p:cNvPr>
          <p:cNvSpPr/>
          <p:nvPr/>
        </p:nvSpPr>
        <p:spPr>
          <a:xfrm rot="21068928">
            <a:off x="853853" y="8801100"/>
            <a:ext cx="660264" cy="762000"/>
          </a:xfrm>
          <a:prstGeom prst="lightningBol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TextBox 2">
            <a:extLst>
              <a:ext uri="{FF2B5EF4-FFF2-40B4-BE49-F238E27FC236}">
                <a16:creationId xmlns:a16="http://schemas.microsoft.com/office/drawing/2014/main" id="{98146F82-2DDB-A2B6-7AF5-CEFF065701C7}"/>
              </a:ext>
            </a:extLst>
          </p:cNvPr>
          <p:cNvSpPr txBox="1"/>
          <p:nvPr/>
        </p:nvSpPr>
        <p:spPr>
          <a:xfrm>
            <a:off x="2362200" y="8784555"/>
            <a:ext cx="17602198" cy="795089"/>
          </a:xfrm>
          <a:prstGeom prst="rect">
            <a:avLst/>
          </a:prstGeom>
        </p:spPr>
        <p:txBody>
          <a:bodyPr wrap="square" lIns="0" tIns="0" rIns="0" bIns="0" rtlCol="0" anchor="t">
            <a:spAutoFit/>
          </a:bodyPr>
          <a:lstStyle/>
          <a:p>
            <a:pPr>
              <a:lnSpc>
                <a:spcPts val="6184"/>
              </a:lnSpc>
            </a:pPr>
            <a:r>
              <a:rPr lang="en-US" sz="6000" b="1" dirty="0">
                <a:solidFill>
                  <a:srgbClr val="002F69"/>
                </a:solidFill>
                <a:latin typeface="Aileron Bold"/>
                <a:ea typeface="Aileron Bold"/>
                <a:cs typeface="Aileron Bold"/>
                <a:sym typeface="Aileron Bold"/>
              </a:rPr>
              <a:t>Limitations and Outlook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F6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028198" y="1030708"/>
            <a:ext cx="6682443" cy="821175"/>
            <a:chOff x="0" y="0"/>
            <a:chExt cx="1760844" cy="216382"/>
          </a:xfrm>
        </p:grpSpPr>
        <p:sp>
          <p:nvSpPr>
            <p:cNvPr id="3" name="Freeform 3"/>
            <p:cNvSpPr/>
            <p:nvPr/>
          </p:nvSpPr>
          <p:spPr>
            <a:xfrm>
              <a:off x="0" y="0"/>
              <a:ext cx="1760844" cy="216382"/>
            </a:xfrm>
            <a:custGeom>
              <a:avLst/>
              <a:gdLst/>
              <a:ahLst/>
              <a:cxnLst/>
              <a:rect l="l" t="t" r="r" b="b"/>
              <a:pathLst>
                <a:path w="1760844" h="216382">
                  <a:moveTo>
                    <a:pt x="0" y="0"/>
                  </a:moveTo>
                  <a:lnTo>
                    <a:pt x="1760844" y="0"/>
                  </a:lnTo>
                  <a:lnTo>
                    <a:pt x="1760844" y="216382"/>
                  </a:lnTo>
                  <a:lnTo>
                    <a:pt x="0" y="216382"/>
                  </a:lnTo>
                  <a:close/>
                </a:path>
              </a:pathLst>
            </a:custGeom>
            <a:solidFill>
              <a:srgbClr val="EEEEF0"/>
            </a:solidFill>
          </p:spPr>
        </p:sp>
        <p:sp>
          <p:nvSpPr>
            <p:cNvPr id="4" name="TextBox 4"/>
            <p:cNvSpPr txBox="1"/>
            <p:nvPr/>
          </p:nvSpPr>
          <p:spPr>
            <a:xfrm>
              <a:off x="0" y="-66675"/>
              <a:ext cx="1760844" cy="283057"/>
            </a:xfrm>
            <a:prstGeom prst="rect">
              <a:avLst/>
            </a:prstGeom>
          </p:spPr>
          <p:txBody>
            <a:bodyPr lIns="71403" tIns="71403" rIns="71403" bIns="71403" rtlCol="0" anchor="ctr"/>
            <a:lstStyle/>
            <a:p>
              <a:pPr algn="ctr">
                <a:lnSpc>
                  <a:spcPts val="3373"/>
                </a:lnSpc>
              </a:pPr>
              <a:endParaRPr/>
            </a:p>
          </p:txBody>
        </p:sp>
      </p:grpSp>
      <p:grpSp>
        <p:nvGrpSpPr>
          <p:cNvPr id="5" name="Group 5"/>
          <p:cNvGrpSpPr/>
          <p:nvPr/>
        </p:nvGrpSpPr>
        <p:grpSpPr>
          <a:xfrm rot="-10800000">
            <a:off x="1028198" y="8435116"/>
            <a:ext cx="6682443" cy="821175"/>
            <a:chOff x="0" y="0"/>
            <a:chExt cx="1760844" cy="216382"/>
          </a:xfrm>
        </p:grpSpPr>
        <p:sp>
          <p:nvSpPr>
            <p:cNvPr id="6" name="Freeform 6"/>
            <p:cNvSpPr/>
            <p:nvPr/>
          </p:nvSpPr>
          <p:spPr>
            <a:xfrm>
              <a:off x="0" y="0"/>
              <a:ext cx="1760844" cy="216382"/>
            </a:xfrm>
            <a:custGeom>
              <a:avLst/>
              <a:gdLst/>
              <a:ahLst/>
              <a:cxnLst/>
              <a:rect l="l" t="t" r="r" b="b"/>
              <a:pathLst>
                <a:path w="1760844" h="216382">
                  <a:moveTo>
                    <a:pt x="0" y="0"/>
                  </a:moveTo>
                  <a:lnTo>
                    <a:pt x="1760844" y="0"/>
                  </a:lnTo>
                  <a:lnTo>
                    <a:pt x="1760844" y="216382"/>
                  </a:lnTo>
                  <a:lnTo>
                    <a:pt x="0" y="216382"/>
                  </a:lnTo>
                  <a:close/>
                </a:path>
              </a:pathLst>
            </a:custGeom>
            <a:solidFill>
              <a:srgbClr val="0087FF"/>
            </a:solidFill>
          </p:spPr>
        </p:sp>
        <p:sp>
          <p:nvSpPr>
            <p:cNvPr id="7" name="TextBox 7"/>
            <p:cNvSpPr txBox="1"/>
            <p:nvPr/>
          </p:nvSpPr>
          <p:spPr>
            <a:xfrm>
              <a:off x="0" y="-66675"/>
              <a:ext cx="1760844" cy="283057"/>
            </a:xfrm>
            <a:prstGeom prst="rect">
              <a:avLst/>
            </a:prstGeom>
          </p:spPr>
          <p:txBody>
            <a:bodyPr lIns="71403" tIns="71403" rIns="71403" bIns="71403" rtlCol="0" anchor="ctr"/>
            <a:lstStyle/>
            <a:p>
              <a:pPr algn="ctr">
                <a:lnSpc>
                  <a:spcPts val="3373"/>
                </a:lnSpc>
              </a:pPr>
              <a:endParaRPr/>
            </a:p>
          </p:txBody>
        </p:sp>
      </p:grpSp>
      <p:grpSp>
        <p:nvGrpSpPr>
          <p:cNvPr id="10" name="Group 10"/>
          <p:cNvGrpSpPr/>
          <p:nvPr/>
        </p:nvGrpSpPr>
        <p:grpSpPr>
          <a:xfrm>
            <a:off x="8738839" y="1205151"/>
            <a:ext cx="8520962" cy="7053346"/>
            <a:chOff x="0" y="114300"/>
            <a:chExt cx="11361284" cy="9404461"/>
          </a:xfrm>
        </p:grpSpPr>
        <p:sp>
          <p:nvSpPr>
            <p:cNvPr id="11" name="AutoShape 11"/>
            <p:cNvSpPr/>
            <p:nvPr/>
          </p:nvSpPr>
          <p:spPr>
            <a:xfrm>
              <a:off x="35701" y="1735678"/>
              <a:ext cx="1308403" cy="0"/>
            </a:xfrm>
            <a:prstGeom prst="line">
              <a:avLst/>
            </a:prstGeom>
            <a:ln w="89253" cap="flat">
              <a:solidFill>
                <a:srgbClr val="FFFFFF"/>
              </a:solidFill>
              <a:prstDash val="solid"/>
              <a:headEnd type="none" w="sm" len="sm"/>
              <a:tailEnd type="none" w="sm" len="sm"/>
            </a:ln>
          </p:spPr>
        </p:sp>
        <p:sp>
          <p:nvSpPr>
            <p:cNvPr id="12" name="TextBox 12"/>
            <p:cNvSpPr txBox="1"/>
            <p:nvPr/>
          </p:nvSpPr>
          <p:spPr>
            <a:xfrm>
              <a:off x="35701" y="2230100"/>
              <a:ext cx="11325583" cy="7288661"/>
            </a:xfrm>
            <a:prstGeom prst="rect">
              <a:avLst/>
            </a:prstGeom>
          </p:spPr>
          <p:txBody>
            <a:bodyPr lIns="0" tIns="0" rIns="0" bIns="0" rtlCol="0" anchor="t">
              <a:spAutoFit/>
            </a:bodyPr>
            <a:lstStyle/>
            <a:p>
              <a:pPr>
                <a:lnSpc>
                  <a:spcPts val="3266"/>
                </a:lnSpc>
              </a:pPr>
              <a:r>
                <a:rPr lang="en-US" sz="2400" dirty="0">
                  <a:solidFill>
                    <a:srgbClr val="FFFFFF"/>
                  </a:solidFill>
                  <a:latin typeface="Aileron"/>
                  <a:ea typeface="Aileron"/>
                  <a:cs typeface="Aileron"/>
                  <a:sym typeface="Aileron"/>
                </a:rPr>
                <a:t>The original problem is a linear programming problem that aims to find a solution minimizing transportation costs within a given oil pipeline network diagram and constraints on the transportation volumes of various oil products.</a:t>
              </a:r>
            </a:p>
            <a:p>
              <a:pPr>
                <a:lnSpc>
                  <a:spcPts val="3266"/>
                </a:lnSpc>
              </a:pPr>
              <a:endParaRPr lang="en-US" sz="2400" dirty="0">
                <a:solidFill>
                  <a:srgbClr val="FFFFFF"/>
                </a:solidFill>
                <a:latin typeface="Aileron"/>
                <a:ea typeface="Aileron"/>
                <a:cs typeface="Aileron"/>
                <a:sym typeface="Aileron"/>
              </a:endParaRPr>
            </a:p>
            <a:p>
              <a:pPr>
                <a:lnSpc>
                  <a:spcPts val="3266"/>
                </a:lnSpc>
              </a:pPr>
              <a:r>
                <a:rPr lang="en-US" sz="2400" dirty="0">
                  <a:solidFill>
                    <a:srgbClr val="FFFFFF"/>
                  </a:solidFill>
                  <a:latin typeface="Aileron"/>
                  <a:ea typeface="Aileron"/>
                  <a:cs typeface="Aileron"/>
                  <a:sym typeface="Aileron"/>
                </a:rPr>
                <a:t>To address this issue, we first utilized the demand for each fuel type at each site. By introducing the Floyd-</a:t>
              </a:r>
              <a:r>
                <a:rPr lang="en-US" sz="2400" dirty="0" err="1">
                  <a:solidFill>
                    <a:srgbClr val="FFFFFF"/>
                  </a:solidFill>
                  <a:latin typeface="Aileron"/>
                  <a:ea typeface="Aileron"/>
                  <a:cs typeface="Aileron"/>
                  <a:sym typeface="Aileron"/>
                </a:rPr>
                <a:t>Warshall</a:t>
              </a:r>
              <a:r>
                <a:rPr lang="en-US" sz="2400" dirty="0">
                  <a:solidFill>
                    <a:srgbClr val="FFFFFF"/>
                  </a:solidFill>
                  <a:latin typeface="Aileron"/>
                  <a:ea typeface="Aileron"/>
                  <a:cs typeface="Aileron"/>
                  <a:sym typeface="Aileron"/>
                </a:rPr>
                <a:t> algorithm to solve the shortest path pair problem between sites, we simplified and modeled the problem (converting it into a standard linear programming problem). Subsequently, we employed the </a:t>
              </a:r>
              <a:r>
                <a:rPr lang="en-US" sz="2400" dirty="0" err="1">
                  <a:solidFill>
                    <a:srgbClr val="FFFFFF"/>
                  </a:solidFill>
                  <a:latin typeface="Aileron"/>
                  <a:ea typeface="Aileron"/>
                  <a:cs typeface="Aileron"/>
                  <a:sym typeface="Aileron"/>
                </a:rPr>
                <a:t>linprog</a:t>
              </a:r>
              <a:r>
                <a:rPr lang="en-US" sz="2400" dirty="0">
                  <a:solidFill>
                    <a:srgbClr val="FFFFFF"/>
                  </a:solidFill>
                  <a:latin typeface="Aileron"/>
                  <a:ea typeface="Aileron"/>
                  <a:cs typeface="Aileron"/>
                  <a:sym typeface="Aileron"/>
                </a:rPr>
                <a:t> function in MATLAB to solve the original problem, thereby obtaining the optimal solution for this transportation.</a:t>
              </a:r>
            </a:p>
          </p:txBody>
        </p:sp>
        <p:sp>
          <p:nvSpPr>
            <p:cNvPr id="13" name="TextBox 13"/>
            <p:cNvSpPr txBox="1"/>
            <p:nvPr/>
          </p:nvSpPr>
          <p:spPr>
            <a:xfrm>
              <a:off x="0" y="114300"/>
              <a:ext cx="6889609" cy="1060119"/>
            </a:xfrm>
            <a:prstGeom prst="rect">
              <a:avLst/>
            </a:prstGeom>
          </p:spPr>
          <p:txBody>
            <a:bodyPr wrap="square" lIns="0" tIns="0" rIns="0" bIns="0" rtlCol="0" anchor="t">
              <a:spAutoFit/>
            </a:bodyPr>
            <a:lstStyle/>
            <a:p>
              <a:pPr algn="l">
                <a:lnSpc>
                  <a:spcPts val="6184"/>
                </a:lnSpc>
              </a:pPr>
              <a:r>
                <a:rPr lang="en-US" sz="6184" b="1" dirty="0">
                  <a:solidFill>
                    <a:srgbClr val="0087FF"/>
                  </a:solidFill>
                  <a:latin typeface="Aileron Bold"/>
                  <a:ea typeface="Aileron Bold"/>
                  <a:cs typeface="Aileron Bold"/>
                  <a:sym typeface="Aileron Bold"/>
                </a:rPr>
                <a:t>Review</a:t>
              </a:r>
            </a:p>
          </p:txBody>
        </p:sp>
      </p:grpSp>
      <p:pic>
        <p:nvPicPr>
          <p:cNvPr id="15" name="图片 14" descr="图示&#10;&#10;AI 生成的内容可能不正确。">
            <a:extLst>
              <a:ext uri="{FF2B5EF4-FFF2-40B4-BE49-F238E27FC236}">
                <a16:creationId xmlns:a16="http://schemas.microsoft.com/office/drawing/2014/main" id="{9B722980-E022-B98C-FBC7-54EE7D56F5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196" y="5199186"/>
            <a:ext cx="6682444" cy="3520214"/>
          </a:xfrm>
          <a:prstGeom prst="rect">
            <a:avLst/>
          </a:prstGeom>
        </p:spPr>
      </p:pic>
      <p:pic>
        <p:nvPicPr>
          <p:cNvPr id="21" name="图片 20" descr="工厂的建筑&#10;&#10;AI 生成的内容可能不正确。">
            <a:extLst>
              <a:ext uri="{FF2B5EF4-FFF2-40B4-BE49-F238E27FC236}">
                <a16:creationId xmlns:a16="http://schemas.microsoft.com/office/drawing/2014/main" id="{9A8F708C-C366-18CB-E212-CAD63616AE1E}"/>
              </a:ext>
            </a:extLst>
          </p:cNvPr>
          <p:cNvPicPr>
            <a:picLocks noChangeAspect="1"/>
          </p:cNvPicPr>
          <p:nvPr/>
        </p:nvPicPr>
        <p:blipFill>
          <a:blip r:embed="rId3">
            <a:extLst>
              <a:ext uri="{28A0092B-C50C-407E-A947-70E740481C1C}">
                <a14:useLocalDpi xmlns:a14="http://schemas.microsoft.com/office/drawing/2010/main" val="0"/>
              </a:ext>
            </a:extLst>
          </a:blip>
          <a:srcRect b="9622"/>
          <a:stretch>
            <a:fillRect/>
          </a:stretch>
        </p:blipFill>
        <p:spPr>
          <a:xfrm>
            <a:off x="1028196" y="1678972"/>
            <a:ext cx="6682443" cy="352021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EF0"/>
        </a:solidFill>
        <a:effectLst/>
      </p:bgPr>
    </p:bg>
    <p:spTree>
      <p:nvGrpSpPr>
        <p:cNvPr id="1" name=""/>
        <p:cNvGrpSpPr/>
        <p:nvPr/>
      </p:nvGrpSpPr>
      <p:grpSpPr>
        <a:xfrm>
          <a:off x="0" y="0"/>
          <a:ext cx="0" cy="0"/>
          <a:chOff x="0" y="0"/>
          <a:chExt cx="0" cy="0"/>
        </a:xfrm>
      </p:grpSpPr>
      <p:sp>
        <p:nvSpPr>
          <p:cNvPr id="6" name="TextBox 6"/>
          <p:cNvSpPr txBox="1"/>
          <p:nvPr/>
        </p:nvSpPr>
        <p:spPr>
          <a:xfrm>
            <a:off x="457200" y="571500"/>
            <a:ext cx="17373600" cy="832279"/>
          </a:xfrm>
          <a:prstGeom prst="rect">
            <a:avLst/>
          </a:prstGeom>
        </p:spPr>
        <p:txBody>
          <a:bodyPr wrap="square" lIns="0" tIns="0" rIns="0" bIns="0" rtlCol="0" anchor="t">
            <a:spAutoFit/>
          </a:bodyPr>
          <a:lstStyle/>
          <a:p>
            <a:pPr algn="ctr">
              <a:lnSpc>
                <a:spcPts val="6184"/>
              </a:lnSpc>
            </a:pPr>
            <a:r>
              <a:rPr lang="en-US" sz="8000" b="1" dirty="0">
                <a:solidFill>
                  <a:srgbClr val="0087FF"/>
                </a:solidFill>
                <a:latin typeface="Aileron Bold"/>
                <a:ea typeface="Aileron Bold"/>
                <a:cs typeface="Aileron Bold"/>
                <a:sym typeface="Aileron Bold"/>
              </a:rPr>
              <a:t>Solution to the Original Problem</a:t>
            </a:r>
          </a:p>
        </p:txBody>
      </p:sp>
      <p:pic>
        <p:nvPicPr>
          <p:cNvPr id="11" name="图片 10" descr="图表, 图示&#10;&#10;AI 生成的内容可能不正确。">
            <a:extLst>
              <a:ext uri="{FF2B5EF4-FFF2-40B4-BE49-F238E27FC236}">
                <a16:creationId xmlns:a16="http://schemas.microsoft.com/office/drawing/2014/main" id="{F84A2B46-4708-AB28-6F29-4E9FE4A919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100" y="1638300"/>
            <a:ext cx="15163800" cy="80110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F69"/>
        </a:solidFill>
        <a:effectLst/>
      </p:bgPr>
    </p:bg>
    <p:spTree>
      <p:nvGrpSpPr>
        <p:cNvPr id="1" name=""/>
        <p:cNvGrpSpPr/>
        <p:nvPr/>
      </p:nvGrpSpPr>
      <p:grpSpPr>
        <a:xfrm>
          <a:off x="0" y="0"/>
          <a:ext cx="0" cy="0"/>
          <a:chOff x="0" y="0"/>
          <a:chExt cx="0" cy="0"/>
        </a:xfrm>
      </p:grpSpPr>
      <p:grpSp>
        <p:nvGrpSpPr>
          <p:cNvPr id="2" name="Group 2"/>
          <p:cNvGrpSpPr/>
          <p:nvPr/>
        </p:nvGrpSpPr>
        <p:grpSpPr>
          <a:xfrm>
            <a:off x="1028198" y="4194660"/>
            <a:ext cx="5217462" cy="5825640"/>
            <a:chOff x="0" y="0"/>
            <a:chExt cx="2032777" cy="1827844"/>
          </a:xfrm>
        </p:grpSpPr>
        <p:sp>
          <p:nvSpPr>
            <p:cNvPr id="3" name="Freeform 3"/>
            <p:cNvSpPr/>
            <p:nvPr/>
          </p:nvSpPr>
          <p:spPr>
            <a:xfrm>
              <a:off x="0" y="0"/>
              <a:ext cx="2032777" cy="1827844"/>
            </a:xfrm>
            <a:custGeom>
              <a:avLst/>
              <a:gdLst/>
              <a:ahLst/>
              <a:cxnLst/>
              <a:rect l="l" t="t" r="r" b="b"/>
              <a:pathLst>
                <a:path w="2032777" h="1827844">
                  <a:moveTo>
                    <a:pt x="0" y="0"/>
                  </a:moveTo>
                  <a:lnTo>
                    <a:pt x="2032777" y="0"/>
                  </a:lnTo>
                  <a:lnTo>
                    <a:pt x="2032777" y="1827844"/>
                  </a:lnTo>
                  <a:lnTo>
                    <a:pt x="0" y="1827844"/>
                  </a:lnTo>
                  <a:close/>
                </a:path>
              </a:pathLst>
            </a:custGeom>
            <a:solidFill>
              <a:srgbClr val="EEEEF0"/>
            </a:solidFill>
          </p:spPr>
        </p:sp>
        <p:sp>
          <p:nvSpPr>
            <p:cNvPr id="4" name="TextBox 4"/>
            <p:cNvSpPr txBox="1"/>
            <p:nvPr/>
          </p:nvSpPr>
          <p:spPr>
            <a:xfrm>
              <a:off x="0" y="-57150"/>
              <a:ext cx="2032777" cy="1884994"/>
            </a:xfrm>
            <a:prstGeom prst="rect">
              <a:avLst/>
            </a:prstGeom>
          </p:spPr>
          <p:txBody>
            <a:bodyPr lIns="67252" tIns="67252" rIns="67252" bIns="67252" rtlCol="0" anchor="ctr"/>
            <a:lstStyle/>
            <a:p>
              <a:pPr algn="ctr">
                <a:lnSpc>
                  <a:spcPts val="3521"/>
                </a:lnSpc>
              </a:pPr>
              <a:endParaRPr/>
            </a:p>
          </p:txBody>
        </p:sp>
      </p:grpSp>
      <p:grpSp>
        <p:nvGrpSpPr>
          <p:cNvPr id="5" name="Group 5"/>
          <p:cNvGrpSpPr/>
          <p:nvPr/>
        </p:nvGrpSpPr>
        <p:grpSpPr>
          <a:xfrm>
            <a:off x="6537733" y="4194660"/>
            <a:ext cx="5217462" cy="5825640"/>
            <a:chOff x="0" y="0"/>
            <a:chExt cx="2032777" cy="1827844"/>
          </a:xfrm>
        </p:grpSpPr>
        <p:sp>
          <p:nvSpPr>
            <p:cNvPr id="6" name="Freeform 6"/>
            <p:cNvSpPr/>
            <p:nvPr/>
          </p:nvSpPr>
          <p:spPr>
            <a:xfrm>
              <a:off x="0" y="0"/>
              <a:ext cx="2032777" cy="1827844"/>
            </a:xfrm>
            <a:custGeom>
              <a:avLst/>
              <a:gdLst/>
              <a:ahLst/>
              <a:cxnLst/>
              <a:rect l="l" t="t" r="r" b="b"/>
              <a:pathLst>
                <a:path w="2032777" h="1827844">
                  <a:moveTo>
                    <a:pt x="0" y="0"/>
                  </a:moveTo>
                  <a:lnTo>
                    <a:pt x="2032777" y="0"/>
                  </a:lnTo>
                  <a:lnTo>
                    <a:pt x="2032777" y="1827844"/>
                  </a:lnTo>
                  <a:lnTo>
                    <a:pt x="0" y="1827844"/>
                  </a:lnTo>
                  <a:close/>
                </a:path>
              </a:pathLst>
            </a:custGeom>
            <a:solidFill>
              <a:srgbClr val="EEEEF0"/>
            </a:solidFill>
          </p:spPr>
        </p:sp>
        <p:sp>
          <p:nvSpPr>
            <p:cNvPr id="7" name="TextBox 7"/>
            <p:cNvSpPr txBox="1"/>
            <p:nvPr/>
          </p:nvSpPr>
          <p:spPr>
            <a:xfrm>
              <a:off x="0" y="-57150"/>
              <a:ext cx="2032777" cy="1884994"/>
            </a:xfrm>
            <a:prstGeom prst="rect">
              <a:avLst/>
            </a:prstGeom>
          </p:spPr>
          <p:txBody>
            <a:bodyPr lIns="67252" tIns="67252" rIns="67252" bIns="67252" rtlCol="0" anchor="ctr"/>
            <a:lstStyle/>
            <a:p>
              <a:pPr algn="ctr">
                <a:lnSpc>
                  <a:spcPts val="3521"/>
                </a:lnSpc>
              </a:pPr>
              <a:endParaRPr/>
            </a:p>
          </p:txBody>
        </p:sp>
      </p:grpSp>
      <p:grpSp>
        <p:nvGrpSpPr>
          <p:cNvPr id="8" name="Group 8"/>
          <p:cNvGrpSpPr/>
          <p:nvPr/>
        </p:nvGrpSpPr>
        <p:grpSpPr>
          <a:xfrm>
            <a:off x="12047267" y="4194660"/>
            <a:ext cx="5217462" cy="5825640"/>
            <a:chOff x="0" y="0"/>
            <a:chExt cx="2032777" cy="1822628"/>
          </a:xfrm>
        </p:grpSpPr>
        <p:sp>
          <p:nvSpPr>
            <p:cNvPr id="9" name="Freeform 9"/>
            <p:cNvSpPr/>
            <p:nvPr/>
          </p:nvSpPr>
          <p:spPr>
            <a:xfrm>
              <a:off x="0" y="0"/>
              <a:ext cx="2032777" cy="1822628"/>
            </a:xfrm>
            <a:custGeom>
              <a:avLst/>
              <a:gdLst/>
              <a:ahLst/>
              <a:cxnLst/>
              <a:rect l="l" t="t" r="r" b="b"/>
              <a:pathLst>
                <a:path w="2032777" h="1822628">
                  <a:moveTo>
                    <a:pt x="0" y="0"/>
                  </a:moveTo>
                  <a:lnTo>
                    <a:pt x="2032777" y="0"/>
                  </a:lnTo>
                  <a:lnTo>
                    <a:pt x="2032777" y="1822628"/>
                  </a:lnTo>
                  <a:lnTo>
                    <a:pt x="0" y="1822628"/>
                  </a:lnTo>
                  <a:close/>
                </a:path>
              </a:pathLst>
            </a:custGeom>
            <a:solidFill>
              <a:srgbClr val="EEEEF0"/>
            </a:solidFill>
          </p:spPr>
        </p:sp>
        <p:sp>
          <p:nvSpPr>
            <p:cNvPr id="10" name="TextBox 10"/>
            <p:cNvSpPr txBox="1"/>
            <p:nvPr/>
          </p:nvSpPr>
          <p:spPr>
            <a:xfrm>
              <a:off x="0" y="-57150"/>
              <a:ext cx="2032777" cy="1879778"/>
            </a:xfrm>
            <a:prstGeom prst="rect">
              <a:avLst/>
            </a:prstGeom>
          </p:spPr>
          <p:txBody>
            <a:bodyPr lIns="67252" tIns="67252" rIns="67252" bIns="67252" rtlCol="0" anchor="ctr"/>
            <a:lstStyle/>
            <a:p>
              <a:pPr algn="ctr">
                <a:lnSpc>
                  <a:spcPts val="3521"/>
                </a:lnSpc>
              </a:pPr>
              <a:endParaRPr/>
            </a:p>
          </p:txBody>
        </p:sp>
      </p:grpSp>
      <p:grpSp>
        <p:nvGrpSpPr>
          <p:cNvPr id="11" name="Group 11"/>
          <p:cNvGrpSpPr/>
          <p:nvPr/>
        </p:nvGrpSpPr>
        <p:grpSpPr>
          <a:xfrm>
            <a:off x="13985361" y="3321924"/>
            <a:ext cx="1458637" cy="1458637"/>
            <a:chOff x="0" y="0"/>
            <a:chExt cx="1944849" cy="1944849"/>
          </a:xfrm>
        </p:grpSpPr>
        <p:grpSp>
          <p:nvGrpSpPr>
            <p:cNvPr id="12" name="Group 12"/>
            <p:cNvGrpSpPr/>
            <p:nvPr/>
          </p:nvGrpSpPr>
          <p:grpSpPr>
            <a:xfrm>
              <a:off x="0" y="0"/>
              <a:ext cx="1944849" cy="194484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7FF"/>
              </a:solidFill>
            </p:spPr>
          </p:sp>
          <p:sp>
            <p:nvSpPr>
              <p:cNvPr id="14" name="TextBox 14"/>
              <p:cNvSpPr txBox="1"/>
              <p:nvPr/>
            </p:nvSpPr>
            <p:spPr>
              <a:xfrm>
                <a:off x="76200" y="57150"/>
                <a:ext cx="660400" cy="679450"/>
              </a:xfrm>
              <a:prstGeom prst="rect">
                <a:avLst/>
              </a:prstGeom>
            </p:spPr>
            <p:txBody>
              <a:bodyPr lIns="50800" tIns="50800" rIns="50800" bIns="50800" rtlCol="0" anchor="ctr"/>
              <a:lstStyle/>
              <a:p>
                <a:pPr algn="ctr">
                  <a:lnSpc>
                    <a:spcPts val="2085"/>
                  </a:lnSpc>
                </a:pPr>
                <a:endParaRPr/>
              </a:p>
            </p:txBody>
          </p:sp>
        </p:grpSp>
        <p:sp>
          <p:nvSpPr>
            <p:cNvPr id="15" name="Freeform 15"/>
            <p:cNvSpPr/>
            <p:nvPr/>
          </p:nvSpPr>
          <p:spPr>
            <a:xfrm>
              <a:off x="317973" y="493181"/>
              <a:ext cx="1308902" cy="920991"/>
            </a:xfrm>
            <a:custGeom>
              <a:avLst/>
              <a:gdLst/>
              <a:ahLst/>
              <a:cxnLst/>
              <a:rect l="l" t="t" r="r" b="b"/>
              <a:pathLst>
                <a:path w="1308902" h="920991">
                  <a:moveTo>
                    <a:pt x="0" y="0"/>
                  </a:moveTo>
                  <a:lnTo>
                    <a:pt x="1308903" y="0"/>
                  </a:lnTo>
                  <a:lnTo>
                    <a:pt x="1308903" y="920991"/>
                  </a:lnTo>
                  <a:lnTo>
                    <a:pt x="0" y="9209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6" name="Group 16"/>
          <p:cNvGrpSpPr/>
          <p:nvPr/>
        </p:nvGrpSpPr>
        <p:grpSpPr>
          <a:xfrm>
            <a:off x="8569909" y="3341060"/>
            <a:ext cx="1458637" cy="1458637"/>
            <a:chOff x="0" y="0"/>
            <a:chExt cx="1944849" cy="1944849"/>
          </a:xfrm>
        </p:grpSpPr>
        <p:grpSp>
          <p:nvGrpSpPr>
            <p:cNvPr id="17" name="Group 17"/>
            <p:cNvGrpSpPr/>
            <p:nvPr/>
          </p:nvGrpSpPr>
          <p:grpSpPr>
            <a:xfrm>
              <a:off x="0" y="0"/>
              <a:ext cx="1944849" cy="194484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7FF"/>
              </a:solidFill>
            </p:spPr>
          </p:sp>
          <p:sp>
            <p:nvSpPr>
              <p:cNvPr id="19" name="TextBox 19"/>
              <p:cNvSpPr txBox="1"/>
              <p:nvPr/>
            </p:nvSpPr>
            <p:spPr>
              <a:xfrm>
                <a:off x="76200" y="57150"/>
                <a:ext cx="660400" cy="679450"/>
              </a:xfrm>
              <a:prstGeom prst="rect">
                <a:avLst/>
              </a:prstGeom>
            </p:spPr>
            <p:txBody>
              <a:bodyPr lIns="50800" tIns="50800" rIns="50800" bIns="50800" rtlCol="0" anchor="ctr"/>
              <a:lstStyle/>
              <a:p>
                <a:pPr algn="ctr">
                  <a:lnSpc>
                    <a:spcPts val="2085"/>
                  </a:lnSpc>
                </a:pPr>
                <a:endParaRPr/>
              </a:p>
            </p:txBody>
          </p:sp>
        </p:grpSp>
        <p:sp>
          <p:nvSpPr>
            <p:cNvPr id="20" name="Freeform 20"/>
            <p:cNvSpPr/>
            <p:nvPr/>
          </p:nvSpPr>
          <p:spPr>
            <a:xfrm>
              <a:off x="411791" y="511031"/>
              <a:ext cx="1121266" cy="952057"/>
            </a:xfrm>
            <a:custGeom>
              <a:avLst/>
              <a:gdLst/>
              <a:ahLst/>
              <a:cxnLst/>
              <a:rect l="l" t="t" r="r" b="b"/>
              <a:pathLst>
                <a:path w="1121266" h="952057">
                  <a:moveTo>
                    <a:pt x="0" y="0"/>
                  </a:moveTo>
                  <a:lnTo>
                    <a:pt x="1121266" y="0"/>
                  </a:lnTo>
                  <a:lnTo>
                    <a:pt x="1121266" y="952057"/>
                  </a:lnTo>
                  <a:lnTo>
                    <a:pt x="0" y="9520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21" name="Group 21"/>
          <p:cNvGrpSpPr/>
          <p:nvPr/>
        </p:nvGrpSpPr>
        <p:grpSpPr>
          <a:xfrm>
            <a:off x="2907610" y="3341060"/>
            <a:ext cx="1458637" cy="1458637"/>
            <a:chOff x="0" y="0"/>
            <a:chExt cx="1944849" cy="1944849"/>
          </a:xfrm>
        </p:grpSpPr>
        <p:grpSp>
          <p:nvGrpSpPr>
            <p:cNvPr id="22" name="Group 22"/>
            <p:cNvGrpSpPr/>
            <p:nvPr/>
          </p:nvGrpSpPr>
          <p:grpSpPr>
            <a:xfrm>
              <a:off x="0" y="0"/>
              <a:ext cx="1944849" cy="194484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7FF"/>
              </a:solidFill>
            </p:spPr>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085"/>
                  </a:lnSpc>
                </a:pPr>
                <a:endParaRPr/>
              </a:p>
            </p:txBody>
          </p:sp>
        </p:grpSp>
        <p:sp>
          <p:nvSpPr>
            <p:cNvPr id="25" name="Freeform 25"/>
            <p:cNvSpPr/>
            <p:nvPr/>
          </p:nvSpPr>
          <p:spPr>
            <a:xfrm>
              <a:off x="463910" y="463910"/>
              <a:ext cx="1017028" cy="1017028"/>
            </a:xfrm>
            <a:custGeom>
              <a:avLst/>
              <a:gdLst/>
              <a:ahLst/>
              <a:cxnLst/>
              <a:rect l="l" t="t" r="r" b="b"/>
              <a:pathLst>
                <a:path w="1017028" h="1017028">
                  <a:moveTo>
                    <a:pt x="0" y="0"/>
                  </a:moveTo>
                  <a:lnTo>
                    <a:pt x="1017028" y="0"/>
                  </a:lnTo>
                  <a:lnTo>
                    <a:pt x="1017028" y="1017028"/>
                  </a:lnTo>
                  <a:lnTo>
                    <a:pt x="0" y="10170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26" name="TextBox 26"/>
          <p:cNvSpPr txBox="1"/>
          <p:nvPr/>
        </p:nvSpPr>
        <p:spPr>
          <a:xfrm>
            <a:off x="273808" y="647700"/>
            <a:ext cx="17740384" cy="1590179"/>
          </a:xfrm>
          <a:prstGeom prst="rect">
            <a:avLst/>
          </a:prstGeom>
        </p:spPr>
        <p:txBody>
          <a:bodyPr wrap="square" lIns="0" tIns="0" rIns="0" bIns="0" rtlCol="0" anchor="t">
            <a:spAutoFit/>
          </a:bodyPr>
          <a:lstStyle/>
          <a:p>
            <a:pPr algn="ctr">
              <a:lnSpc>
                <a:spcPts val="6184"/>
              </a:lnSpc>
            </a:pPr>
            <a:r>
              <a:rPr lang="en-US" sz="6184" b="1" dirty="0">
                <a:solidFill>
                  <a:srgbClr val="0087FF"/>
                </a:solidFill>
                <a:latin typeface="Aileron Bold"/>
                <a:ea typeface="Aileron Bold"/>
                <a:cs typeface="Aileron Bold"/>
                <a:sym typeface="Aileron Bold"/>
              </a:rPr>
              <a:t>Formulation of the Extended MILP Problem</a:t>
            </a:r>
          </a:p>
          <a:p>
            <a:pPr algn="ctr">
              <a:lnSpc>
                <a:spcPts val="6184"/>
              </a:lnSpc>
            </a:pPr>
            <a:endParaRPr lang="en-US" sz="6184" b="1" dirty="0">
              <a:solidFill>
                <a:srgbClr val="0087FF"/>
              </a:solidFill>
              <a:latin typeface="Aileron Bold"/>
              <a:ea typeface="Aileron Bold"/>
              <a:cs typeface="Aileron Bold"/>
              <a:sym typeface="Aileron Bold"/>
            </a:endParaRPr>
          </a:p>
        </p:txBody>
      </p:sp>
      <p:sp>
        <p:nvSpPr>
          <p:cNvPr id="27" name="TextBox 27"/>
          <p:cNvSpPr txBox="1"/>
          <p:nvPr/>
        </p:nvSpPr>
        <p:spPr>
          <a:xfrm>
            <a:off x="2687029" y="1626974"/>
            <a:ext cx="13224396" cy="1657762"/>
          </a:xfrm>
          <a:prstGeom prst="rect">
            <a:avLst/>
          </a:prstGeom>
        </p:spPr>
        <p:txBody>
          <a:bodyPr wrap="square" lIns="0" tIns="0" rIns="0" bIns="0" rtlCol="0" anchor="t">
            <a:spAutoFit/>
          </a:bodyPr>
          <a:lstStyle/>
          <a:p>
            <a:pPr>
              <a:lnSpc>
                <a:spcPts val="3266"/>
              </a:lnSpc>
            </a:pPr>
            <a:r>
              <a:rPr lang="en-US" sz="2400" dirty="0">
                <a:solidFill>
                  <a:srgbClr val="FFFFFF"/>
                </a:solidFill>
                <a:latin typeface="Aileron"/>
                <a:ea typeface="Aileron"/>
                <a:cs typeface="Aileron"/>
                <a:sym typeface="Aileron"/>
              </a:rPr>
              <a:t>T</a:t>
            </a:r>
            <a:r>
              <a:rPr lang="en-US" altLang="zh-CN" sz="2400" dirty="0">
                <a:solidFill>
                  <a:srgbClr val="FFFFFF"/>
                </a:solidFill>
                <a:latin typeface="Aileron"/>
                <a:ea typeface="Aileron"/>
                <a:cs typeface="Aileron"/>
                <a:sym typeface="Aileron"/>
              </a:rPr>
              <a:t>he new problem focuses </a:t>
            </a:r>
            <a:r>
              <a:rPr lang="en-US" sz="2400" dirty="0">
                <a:solidFill>
                  <a:srgbClr val="FFFFFF"/>
                </a:solidFill>
                <a:latin typeface="Aileron"/>
                <a:ea typeface="Aileron"/>
                <a:cs typeface="Aileron"/>
                <a:sym typeface="Aileron"/>
              </a:rPr>
              <a:t>on the 24-hour cyclic scheduling optimization of a complex crude oil pipeline network. The system must coordinate the transportation of 6 different types of crude oil from maritime terminals through a storage station network to meet the time-varying hourly demands of downstream enterprises.</a:t>
            </a:r>
          </a:p>
        </p:txBody>
      </p:sp>
      <p:sp>
        <p:nvSpPr>
          <p:cNvPr id="28" name="TextBox 28"/>
          <p:cNvSpPr txBox="1"/>
          <p:nvPr/>
        </p:nvSpPr>
        <p:spPr>
          <a:xfrm>
            <a:off x="1524784" y="4877021"/>
            <a:ext cx="4224287" cy="474489"/>
          </a:xfrm>
          <a:prstGeom prst="rect">
            <a:avLst/>
          </a:prstGeom>
        </p:spPr>
        <p:txBody>
          <a:bodyPr lIns="0" tIns="0" rIns="0" bIns="0" rtlCol="0" anchor="t">
            <a:spAutoFit/>
          </a:bodyPr>
          <a:lstStyle/>
          <a:p>
            <a:pPr marL="0" lvl="0" indent="0" algn="ctr">
              <a:lnSpc>
                <a:spcPts val="3654"/>
              </a:lnSpc>
            </a:pPr>
            <a:r>
              <a:rPr lang="en-US" sz="3513" b="1" spc="10" dirty="0">
                <a:solidFill>
                  <a:srgbClr val="0087FF"/>
                </a:solidFill>
                <a:latin typeface="Aileron Bold"/>
                <a:ea typeface="Aileron Bold"/>
                <a:cs typeface="Aileron Bold"/>
                <a:sym typeface="Aileron Bold"/>
              </a:rPr>
              <a:t>Network Structure</a:t>
            </a:r>
          </a:p>
        </p:txBody>
      </p:sp>
      <p:sp>
        <p:nvSpPr>
          <p:cNvPr id="29" name="TextBox 29"/>
          <p:cNvSpPr txBox="1"/>
          <p:nvPr/>
        </p:nvSpPr>
        <p:spPr>
          <a:xfrm>
            <a:off x="7030625" y="4872585"/>
            <a:ext cx="4537206" cy="474489"/>
          </a:xfrm>
          <a:prstGeom prst="rect">
            <a:avLst/>
          </a:prstGeom>
        </p:spPr>
        <p:txBody>
          <a:bodyPr lIns="0" tIns="0" rIns="0" bIns="0" rtlCol="0" anchor="t">
            <a:spAutoFit/>
          </a:bodyPr>
          <a:lstStyle/>
          <a:p>
            <a:pPr lvl="0">
              <a:lnSpc>
                <a:spcPts val="3654"/>
              </a:lnSpc>
            </a:pPr>
            <a:r>
              <a:rPr lang="en-US" sz="3513" b="1" spc="10" dirty="0">
                <a:solidFill>
                  <a:srgbClr val="0087FF"/>
                </a:solidFill>
                <a:latin typeface="Aileron Bold"/>
                <a:ea typeface="Aileron Bold"/>
                <a:cs typeface="Aileron Bold"/>
                <a:sym typeface="Aileron Bold"/>
              </a:rPr>
              <a:t>Pipeline Limitations</a:t>
            </a:r>
          </a:p>
        </p:txBody>
      </p:sp>
      <p:sp>
        <p:nvSpPr>
          <p:cNvPr id="30" name="TextBox 30"/>
          <p:cNvSpPr txBox="1"/>
          <p:nvPr/>
        </p:nvSpPr>
        <p:spPr>
          <a:xfrm>
            <a:off x="12446075" y="4872584"/>
            <a:ext cx="4537206" cy="474489"/>
          </a:xfrm>
          <a:prstGeom prst="rect">
            <a:avLst/>
          </a:prstGeom>
        </p:spPr>
        <p:txBody>
          <a:bodyPr lIns="0" tIns="0" rIns="0" bIns="0" rtlCol="0" anchor="t">
            <a:spAutoFit/>
          </a:bodyPr>
          <a:lstStyle/>
          <a:p>
            <a:pPr lvl="0" algn="ctr">
              <a:lnSpc>
                <a:spcPts val="3654"/>
              </a:lnSpc>
            </a:pPr>
            <a:r>
              <a:rPr lang="en-US" sz="3513" b="1" spc="10" dirty="0">
                <a:solidFill>
                  <a:srgbClr val="0087FF"/>
                </a:solidFill>
                <a:latin typeface="Aileron Bold"/>
                <a:ea typeface="Aileron Bold"/>
                <a:cs typeface="Aileron Bold"/>
                <a:sym typeface="Aileron Bold"/>
              </a:rPr>
              <a:t>D-S Demand</a:t>
            </a:r>
          </a:p>
        </p:txBody>
      </p:sp>
      <p:sp>
        <p:nvSpPr>
          <p:cNvPr id="31" name="TextBox 31"/>
          <p:cNvSpPr txBox="1"/>
          <p:nvPr/>
        </p:nvSpPr>
        <p:spPr>
          <a:xfrm>
            <a:off x="1524783" y="5428834"/>
            <a:ext cx="4224287" cy="3760966"/>
          </a:xfrm>
          <a:prstGeom prst="rect">
            <a:avLst/>
          </a:prstGeom>
        </p:spPr>
        <p:txBody>
          <a:bodyPr lIns="0" tIns="0" rIns="0" bIns="0" rtlCol="0" anchor="t">
            <a:spAutoFit/>
          </a:bodyPr>
          <a:lstStyle/>
          <a:p>
            <a:pPr latinLnBrk="1">
              <a:lnSpc>
                <a:spcPts val="3266"/>
              </a:lnSpc>
            </a:pPr>
            <a:r>
              <a:rPr lang="en-US" sz="1967" dirty="0">
                <a:solidFill>
                  <a:srgbClr val="002F69"/>
                </a:solidFill>
                <a:latin typeface="Aileron"/>
                <a:ea typeface="Aileron"/>
                <a:cs typeface="Aileron"/>
                <a:sym typeface="Aileron"/>
              </a:rPr>
              <a:t>The network infrastructure consists of three types of nodes: 6 storage stations (S1-S6), 4 production enterprises (E1-E4), and virtual terminals. Key logistical constraints include specific unloading capabilities at stations S1 and S4, while S2 serves as a critical central hub connecting multiple directions with physical flow restrictions.</a:t>
            </a:r>
          </a:p>
        </p:txBody>
      </p:sp>
      <p:sp>
        <p:nvSpPr>
          <p:cNvPr id="32" name="TextBox 32"/>
          <p:cNvSpPr txBox="1"/>
          <p:nvPr/>
        </p:nvSpPr>
        <p:spPr>
          <a:xfrm>
            <a:off x="7030625" y="5414630"/>
            <a:ext cx="4537206" cy="3760966"/>
          </a:xfrm>
          <a:prstGeom prst="rect">
            <a:avLst/>
          </a:prstGeom>
        </p:spPr>
        <p:txBody>
          <a:bodyPr lIns="0" tIns="0" rIns="0" bIns="0" rtlCol="0" anchor="t">
            <a:spAutoFit/>
          </a:bodyPr>
          <a:lstStyle/>
          <a:p>
            <a:pPr algn="l">
              <a:lnSpc>
                <a:spcPts val="3266"/>
              </a:lnSpc>
            </a:pPr>
            <a:r>
              <a:rPr lang="en-US" sz="1967" dirty="0">
                <a:solidFill>
                  <a:srgbClr val="002F69"/>
                </a:solidFill>
                <a:latin typeface="Aileron"/>
                <a:ea typeface="Aileron"/>
                <a:cs typeface="Aileron"/>
                <a:sym typeface="Aileron"/>
              </a:rPr>
              <a:t>The system operates through 11 major pipelines, each governed by specific capacity limits and geographical distances. A primary challenge is the "valve mutual exclusion" at hub S2, where physical manifold structures prevent simultaneous flows toward certain storage stations and enterprises in the same hour.</a:t>
            </a:r>
          </a:p>
        </p:txBody>
      </p:sp>
      <p:sp>
        <p:nvSpPr>
          <p:cNvPr id="33" name="TextBox 33"/>
          <p:cNvSpPr txBox="1"/>
          <p:nvPr/>
        </p:nvSpPr>
        <p:spPr>
          <a:xfrm>
            <a:off x="12572998" y="5425376"/>
            <a:ext cx="4283361" cy="4184159"/>
          </a:xfrm>
          <a:prstGeom prst="rect">
            <a:avLst/>
          </a:prstGeom>
        </p:spPr>
        <p:txBody>
          <a:bodyPr lIns="0" tIns="0" rIns="0" bIns="0" rtlCol="0" anchor="t">
            <a:spAutoFit/>
          </a:bodyPr>
          <a:lstStyle/>
          <a:p>
            <a:pPr algn="l">
              <a:lnSpc>
                <a:spcPts val="3266"/>
              </a:lnSpc>
            </a:pPr>
            <a:r>
              <a:rPr lang="en-US" sz="1967" dirty="0">
                <a:solidFill>
                  <a:srgbClr val="002F69"/>
                </a:solidFill>
                <a:latin typeface="Aileron"/>
                <a:ea typeface="Aileron"/>
                <a:cs typeface="Aileron"/>
                <a:sym typeface="Aileron"/>
              </a:rPr>
              <a:t>To ensure sustainable daily operations, the system must achieve a "steady-state cycle," where oil inventory at the end of the 24th hour precisely matches the initial state. This must be maintained while satisfying the diverse production patterns of enterprises, ranging from continuous steady demand to intense daytime or nighttime consumption peaks.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EEF0"/>
        </a:solidFill>
        <a:effectLst/>
      </p:bgPr>
    </p:bg>
    <p:spTree>
      <p:nvGrpSpPr>
        <p:cNvPr id="1" name=""/>
        <p:cNvGrpSpPr/>
        <p:nvPr/>
      </p:nvGrpSpPr>
      <p:grpSpPr>
        <a:xfrm>
          <a:off x="0" y="0"/>
          <a:ext cx="0" cy="0"/>
          <a:chOff x="0" y="0"/>
          <a:chExt cx="0" cy="0"/>
        </a:xfrm>
      </p:grpSpPr>
      <p:grpSp>
        <p:nvGrpSpPr>
          <p:cNvPr id="3" name="Group 3"/>
          <p:cNvGrpSpPr/>
          <p:nvPr/>
        </p:nvGrpSpPr>
        <p:grpSpPr>
          <a:xfrm>
            <a:off x="1339554" y="1485900"/>
            <a:ext cx="6464892" cy="7528756"/>
            <a:chOff x="0" y="-536592"/>
            <a:chExt cx="8619857" cy="10038341"/>
          </a:xfrm>
        </p:grpSpPr>
        <p:sp>
          <p:nvSpPr>
            <p:cNvPr id="4" name="AutoShape 4"/>
            <p:cNvSpPr/>
            <p:nvPr/>
          </p:nvSpPr>
          <p:spPr>
            <a:xfrm>
              <a:off x="35701" y="1735678"/>
              <a:ext cx="1308403" cy="0"/>
            </a:xfrm>
            <a:prstGeom prst="line">
              <a:avLst/>
            </a:prstGeom>
            <a:ln w="89253" cap="flat">
              <a:solidFill>
                <a:srgbClr val="002F69"/>
              </a:solidFill>
              <a:prstDash val="solid"/>
              <a:headEnd type="none" w="sm" len="sm"/>
              <a:tailEnd type="none" w="sm" len="sm"/>
            </a:ln>
          </p:spPr>
        </p:sp>
        <p:sp>
          <p:nvSpPr>
            <p:cNvPr id="5" name="TextBox 5"/>
            <p:cNvSpPr txBox="1"/>
            <p:nvPr/>
          </p:nvSpPr>
          <p:spPr>
            <a:xfrm>
              <a:off x="0" y="2230100"/>
              <a:ext cx="8619857" cy="7271649"/>
            </a:xfrm>
            <a:prstGeom prst="rect">
              <a:avLst/>
            </a:prstGeom>
          </p:spPr>
          <p:txBody>
            <a:bodyPr lIns="0" tIns="0" rIns="0" bIns="0" rtlCol="0" anchor="t">
              <a:spAutoFit/>
            </a:bodyPr>
            <a:lstStyle/>
            <a:p>
              <a:pPr algn="l" latinLnBrk="1">
                <a:lnSpc>
                  <a:spcPts val="3266"/>
                </a:lnSpc>
              </a:pPr>
              <a:r>
                <a:rPr lang="en-US" sz="1967" dirty="0">
                  <a:solidFill>
                    <a:srgbClr val="002F69"/>
                  </a:solidFill>
                  <a:latin typeface="Aileron"/>
                  <a:ea typeface="Aileron"/>
                  <a:cs typeface="Aileron"/>
                  <a:sym typeface="Aileron"/>
                </a:rPr>
                <a:t>Enterprise Demand Characteristics The logistical challenge is driven by the highly divergent production rhythms of four downstream enterprises. Enterprise E1 operates with a continuous, steady demand of approximately 4.17% per hour. In contrast, the others exhibit significant temporal volatility: E2 concentrates its production during daytime hours (peaking at 10%), E3 focuses on nighttime operations (peaking at 12%), and E4 follows a dual-peak pattern during the morning and evening. Because these enterprises lack local storage capacity, the pipeline network must achieve precise, real-time delivery to meet these fluctuating hourly requirements while navigating the physical constraints of the hub.</a:t>
              </a:r>
            </a:p>
          </p:txBody>
        </p:sp>
        <p:sp>
          <p:nvSpPr>
            <p:cNvPr id="6" name="TextBox 6"/>
            <p:cNvSpPr txBox="1"/>
            <p:nvPr/>
          </p:nvSpPr>
          <p:spPr>
            <a:xfrm>
              <a:off x="0" y="-536592"/>
              <a:ext cx="8619857" cy="2120239"/>
            </a:xfrm>
            <a:prstGeom prst="rect">
              <a:avLst/>
            </a:prstGeom>
          </p:spPr>
          <p:txBody>
            <a:bodyPr lIns="0" tIns="0" rIns="0" bIns="0" rtlCol="0" anchor="t">
              <a:spAutoFit/>
            </a:bodyPr>
            <a:lstStyle/>
            <a:p>
              <a:pPr>
                <a:lnSpc>
                  <a:spcPts val="6184"/>
                </a:lnSpc>
              </a:pPr>
              <a:r>
                <a:rPr lang="en-US" sz="5400" b="1" dirty="0">
                  <a:solidFill>
                    <a:srgbClr val="0087FF"/>
                  </a:solidFill>
                  <a:latin typeface="Aileron Bold"/>
                  <a:ea typeface="Aileron Bold"/>
                  <a:cs typeface="Aileron Bold"/>
                  <a:sym typeface="Aileron Bold"/>
                </a:rPr>
                <a:t>Hourly scheduling requirements</a:t>
              </a:r>
            </a:p>
          </p:txBody>
        </p:sp>
      </p:grpSp>
      <p:pic>
        <p:nvPicPr>
          <p:cNvPr id="35" name="图片 34" descr="图表, 折线图&#10;&#10;AI 生成的内容可能不正确。">
            <a:extLst>
              <a:ext uri="{FF2B5EF4-FFF2-40B4-BE49-F238E27FC236}">
                <a16:creationId xmlns:a16="http://schemas.microsoft.com/office/drawing/2014/main" id="{F7740703-2838-8BC4-9740-5F0A7A24F72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9372600" y="5372100"/>
            <a:ext cx="7575846" cy="4572000"/>
          </a:xfrm>
          <a:prstGeom prst="rect">
            <a:avLst/>
          </a:prstGeom>
        </p:spPr>
      </p:pic>
      <p:pic>
        <p:nvPicPr>
          <p:cNvPr id="37" name="图片 36" descr="图表, 条形图&#10;&#10;AI 生成的内容可能不正确。">
            <a:extLst>
              <a:ext uri="{FF2B5EF4-FFF2-40B4-BE49-F238E27FC236}">
                <a16:creationId xmlns:a16="http://schemas.microsoft.com/office/drawing/2014/main" id="{CF745BC0-BB6F-D33B-2205-1137E6A6AC4A}"/>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9372600" y="495300"/>
            <a:ext cx="7575846" cy="45719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F69"/>
        </a:solidFill>
        <a:effectLst/>
      </p:bgPr>
    </p:bg>
    <p:spTree>
      <p:nvGrpSpPr>
        <p:cNvPr id="1" name=""/>
        <p:cNvGrpSpPr/>
        <p:nvPr/>
      </p:nvGrpSpPr>
      <p:grpSpPr>
        <a:xfrm>
          <a:off x="0" y="0"/>
          <a:ext cx="0" cy="0"/>
          <a:chOff x="0" y="0"/>
          <a:chExt cx="0" cy="0"/>
        </a:xfrm>
      </p:grpSpPr>
      <p:sp>
        <p:nvSpPr>
          <p:cNvPr id="12" name="TextBox 6">
            <a:extLst>
              <a:ext uri="{FF2B5EF4-FFF2-40B4-BE49-F238E27FC236}">
                <a16:creationId xmlns:a16="http://schemas.microsoft.com/office/drawing/2014/main" id="{F6112790-3EA2-C54D-F8D9-4D0DE364E74F}"/>
              </a:ext>
            </a:extLst>
          </p:cNvPr>
          <p:cNvSpPr txBox="1"/>
          <p:nvPr/>
        </p:nvSpPr>
        <p:spPr>
          <a:xfrm>
            <a:off x="2299790" y="470559"/>
            <a:ext cx="12573000" cy="1627369"/>
          </a:xfrm>
          <a:prstGeom prst="rect">
            <a:avLst/>
          </a:prstGeom>
        </p:spPr>
        <p:txBody>
          <a:bodyPr wrap="square" lIns="0" tIns="0" rIns="0" bIns="0" rtlCol="0" anchor="t">
            <a:spAutoFit/>
          </a:bodyPr>
          <a:lstStyle/>
          <a:p>
            <a:pPr algn="ctr">
              <a:lnSpc>
                <a:spcPts val="6184"/>
              </a:lnSpc>
            </a:pPr>
            <a:r>
              <a:rPr lang="en-US" sz="8000" b="1" dirty="0">
                <a:solidFill>
                  <a:srgbClr val="0087FF"/>
                </a:solidFill>
                <a:latin typeface="Aileron Bold"/>
                <a:ea typeface="Aileron Bold"/>
                <a:cs typeface="Aileron Bold"/>
                <a:sym typeface="Aileron Bold"/>
              </a:rPr>
              <a:t>T</a:t>
            </a:r>
            <a:r>
              <a:rPr lang="en-US" altLang="zh-CN" sz="8000" b="1" dirty="0">
                <a:solidFill>
                  <a:srgbClr val="0087FF"/>
                </a:solidFill>
                <a:latin typeface="Aileron Bold"/>
                <a:ea typeface="Aileron Bold"/>
                <a:cs typeface="Aileron Bold"/>
                <a:sym typeface="Aileron Bold"/>
              </a:rPr>
              <a:t>he MILP Model</a:t>
            </a:r>
            <a:endParaRPr lang="en-US" sz="8000" b="1" dirty="0">
              <a:solidFill>
                <a:srgbClr val="0087FF"/>
              </a:solidFill>
              <a:latin typeface="Aileron Bold"/>
              <a:ea typeface="Aileron Bold"/>
              <a:cs typeface="Aileron Bold"/>
              <a:sym typeface="Aileron Bold"/>
            </a:endParaRPr>
          </a:p>
          <a:p>
            <a:pPr algn="ctr">
              <a:lnSpc>
                <a:spcPts val="6184"/>
              </a:lnSpc>
            </a:pPr>
            <a:endParaRPr lang="en-US" sz="8000" b="1" dirty="0">
              <a:solidFill>
                <a:srgbClr val="0087FF"/>
              </a:solidFill>
              <a:latin typeface="Aileron Bold"/>
              <a:ea typeface="Aileron Bold"/>
              <a:cs typeface="Aileron Bold"/>
              <a:sym typeface="Aileron Bold"/>
            </a:endParaRPr>
          </a:p>
        </p:txBody>
      </p:sp>
      <p:sp>
        <p:nvSpPr>
          <p:cNvPr id="2" name="TextBox 13">
            <a:extLst>
              <a:ext uri="{FF2B5EF4-FFF2-40B4-BE49-F238E27FC236}">
                <a16:creationId xmlns:a16="http://schemas.microsoft.com/office/drawing/2014/main" id="{2021DABF-F0B9-D85C-4505-227CB629B171}"/>
              </a:ext>
            </a:extLst>
          </p:cNvPr>
          <p:cNvSpPr txBox="1"/>
          <p:nvPr/>
        </p:nvSpPr>
        <p:spPr>
          <a:xfrm>
            <a:off x="-1143000" y="1322313"/>
            <a:ext cx="5167206" cy="726096"/>
          </a:xfrm>
          <a:prstGeom prst="rect">
            <a:avLst/>
          </a:prstGeom>
        </p:spPr>
        <p:txBody>
          <a:bodyPr wrap="square" lIns="0" tIns="0" rIns="0" bIns="0" rtlCol="0" anchor="t">
            <a:spAutoFit/>
          </a:bodyPr>
          <a:lstStyle/>
          <a:p>
            <a:pPr algn="ctr">
              <a:lnSpc>
                <a:spcPts val="6184"/>
              </a:lnSpc>
            </a:pPr>
            <a:r>
              <a:rPr lang="en-US" sz="4400" b="1" dirty="0">
                <a:solidFill>
                  <a:schemeClr val="bg1"/>
                </a:solidFill>
                <a:latin typeface="Aileron Bold"/>
                <a:ea typeface="Aileron Bold"/>
                <a:cs typeface="Aileron Bold"/>
                <a:sym typeface="Aileron Bold"/>
              </a:rPr>
              <a:t>I</a:t>
            </a:r>
            <a:r>
              <a:rPr lang="en-US" altLang="zh-CN" sz="4400" b="1" dirty="0">
                <a:solidFill>
                  <a:schemeClr val="bg1"/>
                </a:solidFill>
                <a:latin typeface="Aileron Bold"/>
                <a:ea typeface="Aileron Bold"/>
                <a:cs typeface="Aileron Bold"/>
                <a:sym typeface="Aileron Bold"/>
              </a:rPr>
              <a:t>ndices</a:t>
            </a:r>
            <a:endParaRPr lang="en-US" sz="4400" b="1" dirty="0">
              <a:solidFill>
                <a:schemeClr val="bg1"/>
              </a:solidFill>
              <a:latin typeface="Aileron Bold"/>
              <a:ea typeface="Aileron Bold"/>
              <a:cs typeface="Aileron Bold"/>
              <a:sym typeface="Aileron Bold"/>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2A3BF98-3DCF-8370-B1B9-BF71A6676F47}"/>
                  </a:ext>
                </a:extLst>
              </p:cNvPr>
              <p:cNvSpPr txBox="1"/>
              <p:nvPr/>
            </p:nvSpPr>
            <p:spPr>
              <a:xfrm>
                <a:off x="304800" y="2245672"/>
                <a:ext cx="9067800" cy="1477328"/>
              </a:xfrm>
              <a:prstGeom prst="rect">
                <a:avLst/>
              </a:prstGeom>
              <a:noFill/>
            </p:spPr>
            <p:txBody>
              <a:bodyPr wrap="square" rtlCol="0">
                <a:spAutoFit/>
              </a:bodyPr>
              <a:lstStyle/>
              <a:p>
                <a:r>
                  <a:rPr lang="en-US" altLang="zh-CN" b="1" dirty="0">
                    <a:solidFill>
                      <a:schemeClr val="bg1"/>
                    </a:solidFill>
                    <a:latin typeface="Aileron Bold" panose="02010600030101010101" charset="0"/>
                    <a:ea typeface="Aileron Bold"/>
                    <a:cs typeface="Aileron Bold"/>
                    <a:sym typeface="Aileron Bold"/>
                  </a:rPr>
                  <a:t>1.Time periods:</a:t>
                </a:r>
                <a14:m>
                  <m:oMath xmlns:m="http://schemas.openxmlformats.org/officeDocument/2006/math">
                    <m:r>
                      <a:rPr lang="en-US" altLang="zh-CN" b="1" i="0" dirty="0" smtClean="0">
                        <a:solidFill>
                          <a:schemeClr val="bg1"/>
                        </a:solidFill>
                        <a:latin typeface="Cambria Math" panose="02040503050406030204" pitchFamily="18" charset="0"/>
                        <a:ea typeface="Aileron Bold"/>
                        <a:cs typeface="Aileron Bold"/>
                        <a:sym typeface="Aileron Bold"/>
                      </a:rPr>
                      <m:t> </m:t>
                    </m:r>
                    <m:r>
                      <m:rPr>
                        <m:nor/>
                      </m:rPr>
                      <a:rPr lang="en-US" altLang="zh-CN" b="1" i="0" dirty="0">
                        <a:solidFill>
                          <a:schemeClr val="bg1"/>
                        </a:solidFill>
                        <a:latin typeface="Aileron Bold" panose="02010600030101010101" charset="0"/>
                        <a:ea typeface="Aileron Bold"/>
                        <a:cs typeface="Aileron Bold"/>
                        <a:sym typeface="Aileron Bold"/>
                      </a:rPr>
                      <m:t>T</m:t>
                    </m:r>
                    <m:r>
                      <m:rPr>
                        <m:nor/>
                      </m:rPr>
                      <a:rPr lang="en-US" altLang="zh-CN" b="1" i="0" dirty="0">
                        <a:solidFill>
                          <a:schemeClr val="bg1"/>
                        </a:solidFill>
                        <a:latin typeface="Aileron Bold" panose="02010600030101010101" charset="0"/>
                        <a:ea typeface="Aileron Bold"/>
                        <a:cs typeface="Aileron Bold"/>
                        <a:sym typeface="Aileron Bold"/>
                      </a:rPr>
                      <m:t> = </m:t>
                    </m:r>
                    <m:r>
                      <m:rPr>
                        <m:lit/>
                        <m:nor/>
                      </m:rPr>
                      <a:rPr lang="en-US" altLang="zh-CN" b="1" dirty="0">
                        <a:solidFill>
                          <a:schemeClr val="bg1"/>
                        </a:solidFill>
                        <a:latin typeface="Aileron Bold" panose="02010600030101010101" charset="0"/>
                        <a:ea typeface="Aileron Bold"/>
                        <a:cs typeface="Aileron Bold"/>
                        <a:sym typeface="Aileron Bold"/>
                      </a:rPr>
                      <m:t>{</m:t>
                    </m:r>
                    <m:r>
                      <m:rPr>
                        <m:nor/>
                      </m:rPr>
                      <a:rPr lang="en-US" altLang="zh-CN" b="1" dirty="0">
                        <a:solidFill>
                          <a:schemeClr val="bg1"/>
                        </a:solidFill>
                        <a:latin typeface="Aileron Bold" panose="02010600030101010101" charset="0"/>
                        <a:ea typeface="Aileron Bold"/>
                        <a:cs typeface="Aileron Bold"/>
                        <a:sym typeface="Aileron Bold"/>
                      </a:rPr>
                      <m:t>1,</m:t>
                    </m:r>
                    <m:r>
                      <m:rPr>
                        <m:nor/>
                      </m:rPr>
                      <a:rPr lang="en-US" altLang="zh-CN" b="1" i="0" dirty="0">
                        <a:solidFill>
                          <a:schemeClr val="bg1"/>
                        </a:solidFill>
                        <a:latin typeface="Aileron Bold" panose="02010600030101010101" charset="0"/>
                        <a:ea typeface="Aileron Bold"/>
                        <a:cs typeface="Aileron Bold"/>
                        <a:sym typeface="Aileron Bold"/>
                      </a:rPr>
                      <m:t> </m:t>
                    </m:r>
                    <m:r>
                      <m:rPr>
                        <m:nor/>
                      </m:rPr>
                      <a:rPr lang="en-US" altLang="zh-CN" b="1" dirty="0">
                        <a:solidFill>
                          <a:schemeClr val="bg1"/>
                        </a:solidFill>
                        <a:latin typeface="Aileron Bold" panose="02010600030101010101" charset="0"/>
                        <a:ea typeface="Aileron Bold"/>
                        <a:cs typeface="Aileron Bold"/>
                        <a:sym typeface="Aileron Bold"/>
                      </a:rPr>
                      <m:t>2</m:t>
                    </m:r>
                    <m:r>
                      <m:rPr>
                        <m:nor/>
                      </m:rPr>
                      <a:rPr lang="en-US" altLang="zh-CN" b="1" dirty="0" smtClean="0">
                        <a:solidFill>
                          <a:schemeClr val="bg1"/>
                        </a:solidFill>
                        <a:latin typeface="Aileron Bold" panose="02010600030101010101" charset="0"/>
                        <a:ea typeface="Aileron Bold"/>
                        <a:cs typeface="Aileron Bold"/>
                        <a:sym typeface="Aileron Bold"/>
                      </a:rPr>
                      <m:t>,</m:t>
                    </m:r>
                    <m:r>
                      <m:rPr>
                        <m:nor/>
                      </m:rPr>
                      <a:rPr lang="en-US" altLang="zh-CN" b="1" i="0" dirty="0" smtClean="0">
                        <a:solidFill>
                          <a:schemeClr val="bg1"/>
                        </a:solidFill>
                        <a:latin typeface="Aileron Bold" panose="02010600030101010101" charset="0"/>
                        <a:ea typeface="Aileron Bold"/>
                        <a:cs typeface="Aileron Bold"/>
                        <a:sym typeface="Aileron Bold"/>
                      </a:rPr>
                      <m:t> </m:t>
                    </m:r>
                    <m:r>
                      <a:rPr lang="en-US" altLang="zh-CN" b="1" i="1" dirty="0" smtClean="0">
                        <a:solidFill>
                          <a:schemeClr val="bg1"/>
                        </a:solidFill>
                        <a:latin typeface="Cambria Math" panose="02040503050406030204" pitchFamily="18" charset="0"/>
                        <a:ea typeface="Aileron Bold"/>
                        <a:cs typeface="Aileron Bold"/>
                        <a:sym typeface="Aileron Bold"/>
                      </a:rPr>
                      <m:t>…...</m:t>
                    </m:r>
                    <m:r>
                      <m:rPr>
                        <m:nor/>
                      </m:rPr>
                      <a:rPr lang="en-US" altLang="zh-CN" b="1" dirty="0" smtClean="0">
                        <a:solidFill>
                          <a:schemeClr val="bg1"/>
                        </a:solidFill>
                        <a:latin typeface="Aileron Bold" panose="02010600030101010101" charset="0"/>
                        <a:ea typeface="Aileron Bold"/>
                        <a:cs typeface="Aileron Bold"/>
                        <a:sym typeface="Aileron Bold"/>
                      </a:rPr>
                      <m:t>,</m:t>
                    </m:r>
                    <m:r>
                      <m:rPr>
                        <m:nor/>
                      </m:rPr>
                      <a:rPr lang="en-US" altLang="zh-CN" b="1" i="0" dirty="0" smtClean="0">
                        <a:solidFill>
                          <a:schemeClr val="bg1"/>
                        </a:solidFill>
                        <a:latin typeface="Aileron Bold" panose="02010600030101010101" charset="0"/>
                        <a:ea typeface="Aileron Bold"/>
                        <a:cs typeface="Aileron Bold"/>
                        <a:sym typeface="Aileron Bold"/>
                      </a:rPr>
                      <m:t> </m:t>
                    </m:r>
                    <m:r>
                      <m:rPr>
                        <m:nor/>
                      </m:rPr>
                      <a:rPr lang="en-US" altLang="zh-CN" b="1" dirty="0">
                        <a:solidFill>
                          <a:schemeClr val="bg1"/>
                        </a:solidFill>
                        <a:latin typeface="Aileron Bold" panose="02010600030101010101" charset="0"/>
                        <a:ea typeface="Aileron Bold"/>
                        <a:cs typeface="Aileron Bold"/>
                        <a:sym typeface="Aileron Bold"/>
                      </a:rPr>
                      <m:t>24</m:t>
                    </m:r>
                    <m:r>
                      <m:rPr>
                        <m:lit/>
                        <m:nor/>
                      </m:rPr>
                      <a:rPr lang="en-US" altLang="zh-CN" b="1" dirty="0">
                        <a:solidFill>
                          <a:schemeClr val="bg1"/>
                        </a:solidFill>
                        <a:latin typeface="Aileron Bold" panose="02010600030101010101" charset="0"/>
                        <a:ea typeface="Aileron Bold"/>
                        <a:cs typeface="Aileron Bold"/>
                        <a:sym typeface="Aileron Bold"/>
                      </a:rPr>
                      <m:t>}</m:t>
                    </m:r>
                  </m:oMath>
                </a14:m>
                <a:r>
                  <a:rPr lang="en-US" altLang="zh-CN" b="1" dirty="0">
                    <a:solidFill>
                      <a:schemeClr val="bg1"/>
                    </a:solidFill>
                    <a:latin typeface="Aileron Bold" panose="02010600030101010101" charset="0"/>
                    <a:ea typeface="Aileron Bold"/>
                    <a:cs typeface="Aileron Bold"/>
                    <a:sym typeface="Aileron Bold"/>
                  </a:rPr>
                  <a:t>, indexed by t.</a:t>
                </a:r>
              </a:p>
              <a:p>
                <a:r>
                  <a:rPr lang="en-US" altLang="zh-CN" b="1" dirty="0">
                    <a:solidFill>
                      <a:schemeClr val="bg1"/>
                    </a:solidFill>
                    <a:latin typeface="Aileron Bold" panose="02010600030101010101" charset="0"/>
                    <a:ea typeface="Aileron Bold"/>
                    <a:cs typeface="Aileron Bold"/>
                    <a:sym typeface="Aileron Bold"/>
                  </a:rPr>
                  <a:t>2.Storage stations: </a:t>
                </a:r>
                <a14:m>
                  <m:oMath xmlns:m="http://schemas.openxmlformats.org/officeDocument/2006/math">
                    <m:r>
                      <m:rPr>
                        <m:nor/>
                      </m:rPr>
                      <a:rPr lang="en-US" altLang="zh-CN" b="1" i="0" dirty="0">
                        <a:solidFill>
                          <a:schemeClr val="bg1"/>
                        </a:solidFill>
                        <a:latin typeface="Aileron Bold" panose="02010600030101010101" charset="0"/>
                        <a:ea typeface="Aileron Bold"/>
                        <a:cs typeface="Aileron Bold"/>
                        <a:sym typeface="Aileron Bold"/>
                      </a:rPr>
                      <m:t>S</m:t>
                    </m:r>
                    <m:r>
                      <m:rPr>
                        <m:nor/>
                      </m:rPr>
                      <a:rPr lang="en-US" altLang="zh-CN" b="1" i="0" dirty="0">
                        <a:solidFill>
                          <a:schemeClr val="bg1"/>
                        </a:solidFill>
                        <a:latin typeface="Aileron Bold" panose="02010600030101010101" charset="0"/>
                        <a:ea typeface="Aileron Bold"/>
                        <a:cs typeface="Aileron Bold"/>
                        <a:sym typeface="Aileron Bold"/>
                      </a:rPr>
                      <m:t> = </m:t>
                    </m:r>
                    <m:r>
                      <m:rPr>
                        <m:lit/>
                        <m:nor/>
                      </m:rPr>
                      <a:rPr lang="en-US" altLang="zh-CN" b="1" dirty="0">
                        <a:solidFill>
                          <a:schemeClr val="bg1"/>
                        </a:solidFill>
                        <a:latin typeface="Aileron Bold" panose="02010600030101010101" charset="0"/>
                        <a:ea typeface="Aileron Bold"/>
                        <a:cs typeface="Aileron Bold"/>
                        <a:sym typeface="Aileron Bold"/>
                      </a:rPr>
                      <m:t>{</m:t>
                    </m:r>
                    <m:r>
                      <m:rPr>
                        <m:nor/>
                      </m:rPr>
                      <a:rPr lang="en-US" altLang="zh-CN" b="1" dirty="0">
                        <a:solidFill>
                          <a:schemeClr val="bg1"/>
                        </a:solidFill>
                        <a:latin typeface="Aileron Bold" panose="02010600030101010101" charset="0"/>
                        <a:ea typeface="Aileron Bold"/>
                        <a:cs typeface="Aileron Bold"/>
                        <a:sym typeface="Aileron Bold"/>
                      </a:rPr>
                      <m:t>1,</m:t>
                    </m:r>
                    <m:r>
                      <m:rPr>
                        <m:nor/>
                      </m:rPr>
                      <a:rPr lang="en-US" altLang="zh-CN" b="1" i="0" dirty="0">
                        <a:solidFill>
                          <a:schemeClr val="bg1"/>
                        </a:solidFill>
                        <a:latin typeface="Aileron Bold" panose="02010600030101010101" charset="0"/>
                        <a:ea typeface="Aileron Bold"/>
                        <a:cs typeface="Aileron Bold"/>
                        <a:sym typeface="Aileron Bold"/>
                      </a:rPr>
                      <m:t> </m:t>
                    </m:r>
                    <m:r>
                      <m:rPr>
                        <m:nor/>
                      </m:rPr>
                      <a:rPr lang="en-US" altLang="zh-CN" b="1" dirty="0">
                        <a:solidFill>
                          <a:schemeClr val="bg1"/>
                        </a:solidFill>
                        <a:latin typeface="Aileron Bold" panose="02010600030101010101" charset="0"/>
                        <a:ea typeface="Aileron Bold"/>
                        <a:cs typeface="Aileron Bold"/>
                        <a:sym typeface="Aileron Bold"/>
                      </a:rPr>
                      <m:t>2,</m:t>
                    </m:r>
                    <m:r>
                      <m:rPr>
                        <m:nor/>
                      </m:rPr>
                      <a:rPr lang="en-US" altLang="zh-CN" b="1" i="0" dirty="0">
                        <a:solidFill>
                          <a:schemeClr val="bg1"/>
                        </a:solidFill>
                        <a:latin typeface="Aileron Bold" panose="02010600030101010101" charset="0"/>
                        <a:ea typeface="Aileron Bold"/>
                        <a:cs typeface="Aileron Bold"/>
                        <a:sym typeface="Aileron Bold"/>
                      </a:rPr>
                      <m:t> </m:t>
                    </m:r>
                    <m:r>
                      <a:rPr lang="en-US" altLang="zh-CN" b="1" i="1" dirty="0" smtClean="0">
                        <a:solidFill>
                          <a:schemeClr val="bg1"/>
                        </a:solidFill>
                        <a:latin typeface="Cambria Math" panose="02040503050406030204" pitchFamily="18" charset="0"/>
                        <a:ea typeface="Aileron Bold"/>
                        <a:cs typeface="Aileron Bold"/>
                        <a:sym typeface="Aileron Bold"/>
                      </a:rPr>
                      <m:t>…...</m:t>
                    </m:r>
                    <m:r>
                      <m:rPr>
                        <m:nor/>
                      </m:rPr>
                      <a:rPr lang="en-US" altLang="zh-CN" b="1" dirty="0">
                        <a:solidFill>
                          <a:schemeClr val="bg1"/>
                        </a:solidFill>
                        <a:latin typeface="Aileron Bold" panose="02010600030101010101" charset="0"/>
                        <a:ea typeface="Aileron Bold"/>
                        <a:cs typeface="Aileron Bold"/>
                        <a:sym typeface="Aileron Bold"/>
                      </a:rPr>
                      <m:t>,</m:t>
                    </m:r>
                    <m:r>
                      <m:rPr>
                        <m:nor/>
                      </m:rPr>
                      <a:rPr lang="en-US" altLang="zh-CN" b="1" i="0" dirty="0">
                        <a:solidFill>
                          <a:schemeClr val="bg1"/>
                        </a:solidFill>
                        <a:latin typeface="Aileron Bold" panose="02010600030101010101" charset="0"/>
                        <a:ea typeface="Aileron Bold"/>
                        <a:cs typeface="Aileron Bold"/>
                        <a:sym typeface="Aileron Bold"/>
                      </a:rPr>
                      <m:t> </m:t>
                    </m:r>
                    <m:r>
                      <m:rPr>
                        <m:nor/>
                      </m:rPr>
                      <a:rPr lang="en-US" altLang="zh-CN" b="1" dirty="0">
                        <a:solidFill>
                          <a:schemeClr val="bg1"/>
                        </a:solidFill>
                        <a:latin typeface="Aileron Bold" panose="02010600030101010101" charset="0"/>
                        <a:ea typeface="Aileron Bold"/>
                        <a:cs typeface="Aileron Bold"/>
                        <a:sym typeface="Aileron Bold"/>
                      </a:rPr>
                      <m:t>6</m:t>
                    </m:r>
                    <m:r>
                      <m:rPr>
                        <m:lit/>
                        <m:nor/>
                      </m:rPr>
                      <a:rPr lang="en-US" altLang="zh-CN" b="1" dirty="0">
                        <a:solidFill>
                          <a:schemeClr val="bg1"/>
                        </a:solidFill>
                        <a:latin typeface="Aileron Bold" panose="02010600030101010101" charset="0"/>
                        <a:ea typeface="Aileron Bold"/>
                        <a:cs typeface="Aileron Bold"/>
                        <a:sym typeface="Aileron Bold"/>
                      </a:rPr>
                      <m:t>}</m:t>
                    </m:r>
                  </m:oMath>
                </a14:m>
                <a:r>
                  <a:rPr lang="en-US" altLang="zh-CN" b="1" dirty="0">
                    <a:solidFill>
                      <a:schemeClr val="bg1"/>
                    </a:solidFill>
                    <a:latin typeface="Aileron Bold" panose="02010600030101010101" charset="0"/>
                    <a:ea typeface="Aileron Bold"/>
                    <a:cs typeface="Aileron Bold"/>
                    <a:sym typeface="Aileron Bold"/>
                  </a:rPr>
                  <a:t>, indexed by s.</a:t>
                </a:r>
              </a:p>
              <a:p>
                <a:r>
                  <a:rPr lang="en-US" altLang="zh-CN" b="1" dirty="0">
                    <a:solidFill>
                      <a:schemeClr val="bg1"/>
                    </a:solidFill>
                    <a:latin typeface="Aileron Bold" panose="02010600030101010101" charset="0"/>
                    <a:ea typeface="Aileron Bold"/>
                    <a:cs typeface="Aileron Bold"/>
                    <a:sym typeface="Aileron Bold"/>
                  </a:rPr>
                  <a:t>3.Oil types: </a:t>
                </a:r>
                <a14:m>
                  <m:oMath xmlns:m="http://schemas.openxmlformats.org/officeDocument/2006/math">
                    <m:r>
                      <m:rPr>
                        <m:nor/>
                      </m:rPr>
                      <a:rPr lang="en-US" altLang="zh-CN" b="1" i="0" dirty="0">
                        <a:solidFill>
                          <a:schemeClr val="bg1"/>
                        </a:solidFill>
                        <a:latin typeface="Aileron Bold" panose="02010600030101010101" charset="0"/>
                        <a:ea typeface="Aileron Bold"/>
                        <a:cs typeface="Aileron Bold"/>
                        <a:sym typeface="Aileron Bold"/>
                      </a:rPr>
                      <m:t>K</m:t>
                    </m:r>
                    <m:r>
                      <m:rPr>
                        <m:nor/>
                      </m:rPr>
                      <a:rPr lang="en-US" altLang="zh-CN" b="1" i="0" dirty="0">
                        <a:solidFill>
                          <a:schemeClr val="bg1"/>
                        </a:solidFill>
                        <a:latin typeface="Aileron Bold" panose="02010600030101010101" charset="0"/>
                        <a:ea typeface="Aileron Bold"/>
                        <a:cs typeface="Aileron Bold"/>
                        <a:sym typeface="Aileron Bold"/>
                      </a:rPr>
                      <m:t> = </m:t>
                    </m:r>
                    <m:r>
                      <m:rPr>
                        <m:lit/>
                        <m:nor/>
                      </m:rPr>
                      <a:rPr lang="en-US" altLang="zh-CN" b="1" dirty="0">
                        <a:solidFill>
                          <a:schemeClr val="bg1"/>
                        </a:solidFill>
                        <a:latin typeface="Aileron Bold" panose="02010600030101010101" charset="0"/>
                        <a:ea typeface="Aileron Bold"/>
                        <a:cs typeface="Aileron Bold"/>
                        <a:sym typeface="Aileron Bold"/>
                      </a:rPr>
                      <m:t>{</m:t>
                    </m:r>
                    <m:r>
                      <m:rPr>
                        <m:nor/>
                      </m:rPr>
                      <a:rPr lang="en-US" altLang="zh-CN" b="1" dirty="0">
                        <a:solidFill>
                          <a:schemeClr val="bg1"/>
                        </a:solidFill>
                        <a:latin typeface="Aileron Bold" panose="02010600030101010101" charset="0"/>
                        <a:ea typeface="Aileron Bold"/>
                        <a:cs typeface="Aileron Bold"/>
                        <a:sym typeface="Aileron Bold"/>
                      </a:rPr>
                      <m:t>1,</m:t>
                    </m:r>
                    <m:r>
                      <m:rPr>
                        <m:nor/>
                      </m:rPr>
                      <a:rPr lang="en-US" altLang="zh-CN" b="1" i="0" dirty="0">
                        <a:solidFill>
                          <a:schemeClr val="bg1"/>
                        </a:solidFill>
                        <a:latin typeface="Aileron Bold" panose="02010600030101010101" charset="0"/>
                        <a:ea typeface="Aileron Bold"/>
                        <a:cs typeface="Aileron Bold"/>
                        <a:sym typeface="Aileron Bold"/>
                      </a:rPr>
                      <m:t> </m:t>
                    </m:r>
                    <m:r>
                      <m:rPr>
                        <m:nor/>
                      </m:rPr>
                      <a:rPr lang="en-US" altLang="zh-CN" b="1" dirty="0">
                        <a:solidFill>
                          <a:schemeClr val="bg1"/>
                        </a:solidFill>
                        <a:latin typeface="Aileron Bold" panose="02010600030101010101" charset="0"/>
                        <a:ea typeface="Aileron Bold"/>
                        <a:cs typeface="Aileron Bold"/>
                        <a:sym typeface="Aileron Bold"/>
                      </a:rPr>
                      <m:t>2,</m:t>
                    </m:r>
                    <m:r>
                      <m:rPr>
                        <m:nor/>
                      </m:rPr>
                      <a:rPr lang="en-US" altLang="zh-CN" b="1" i="0" dirty="0">
                        <a:solidFill>
                          <a:schemeClr val="bg1"/>
                        </a:solidFill>
                        <a:latin typeface="Aileron Bold" panose="02010600030101010101" charset="0"/>
                        <a:ea typeface="Aileron Bold"/>
                        <a:cs typeface="Aileron Bold"/>
                        <a:sym typeface="Aileron Bold"/>
                      </a:rPr>
                      <m:t> </m:t>
                    </m:r>
                    <m:r>
                      <a:rPr lang="en-US" altLang="zh-CN" b="1" i="1" dirty="0" smtClean="0">
                        <a:solidFill>
                          <a:schemeClr val="bg1"/>
                        </a:solidFill>
                        <a:latin typeface="Cambria Math" panose="02040503050406030204" pitchFamily="18" charset="0"/>
                        <a:ea typeface="Aileron Bold"/>
                        <a:cs typeface="Aileron Bold"/>
                        <a:sym typeface="Aileron Bold"/>
                      </a:rPr>
                      <m:t>…...</m:t>
                    </m:r>
                    <m:r>
                      <m:rPr>
                        <m:nor/>
                      </m:rPr>
                      <a:rPr lang="en-US" altLang="zh-CN" b="1" dirty="0">
                        <a:solidFill>
                          <a:schemeClr val="bg1"/>
                        </a:solidFill>
                        <a:latin typeface="Aileron Bold" panose="02010600030101010101" charset="0"/>
                        <a:ea typeface="Aileron Bold"/>
                        <a:cs typeface="Aileron Bold"/>
                        <a:sym typeface="Aileron Bold"/>
                      </a:rPr>
                      <m:t>,</m:t>
                    </m:r>
                    <m:r>
                      <m:rPr>
                        <m:nor/>
                      </m:rPr>
                      <a:rPr lang="en-US" altLang="zh-CN" b="1" i="0" dirty="0">
                        <a:solidFill>
                          <a:schemeClr val="bg1"/>
                        </a:solidFill>
                        <a:latin typeface="Aileron Bold" panose="02010600030101010101" charset="0"/>
                        <a:ea typeface="Aileron Bold"/>
                        <a:cs typeface="Aileron Bold"/>
                        <a:sym typeface="Aileron Bold"/>
                      </a:rPr>
                      <m:t> </m:t>
                    </m:r>
                    <m:r>
                      <m:rPr>
                        <m:nor/>
                      </m:rPr>
                      <a:rPr lang="en-US" altLang="zh-CN" b="1" dirty="0">
                        <a:solidFill>
                          <a:schemeClr val="bg1"/>
                        </a:solidFill>
                        <a:latin typeface="Aileron Bold" panose="02010600030101010101" charset="0"/>
                        <a:ea typeface="Aileron Bold"/>
                        <a:cs typeface="Aileron Bold"/>
                        <a:sym typeface="Aileron Bold"/>
                      </a:rPr>
                      <m:t>6</m:t>
                    </m:r>
                    <m:r>
                      <m:rPr>
                        <m:lit/>
                        <m:nor/>
                      </m:rPr>
                      <a:rPr lang="en-US" altLang="zh-CN" b="1" i="0" dirty="0" smtClean="0">
                        <a:solidFill>
                          <a:schemeClr val="bg1"/>
                        </a:solidFill>
                        <a:latin typeface="Aileron Bold" panose="02010600030101010101" charset="0"/>
                        <a:ea typeface="Aileron Bold"/>
                        <a:cs typeface="Aileron Bold"/>
                        <a:sym typeface="Aileron Bold"/>
                      </a:rPr>
                      <m:t>}</m:t>
                    </m:r>
                  </m:oMath>
                </a14:m>
                <a:r>
                  <a:rPr lang="en-US" altLang="zh-CN" b="1" dirty="0">
                    <a:solidFill>
                      <a:schemeClr val="bg1"/>
                    </a:solidFill>
                    <a:latin typeface="Aileron Bold" panose="02010600030101010101" charset="0"/>
                    <a:ea typeface="Aileron Bold"/>
                    <a:cs typeface="Aileron Bold"/>
                    <a:sym typeface="Aileron Bold"/>
                  </a:rPr>
                  <a:t>, indexed by k.</a:t>
                </a:r>
              </a:p>
              <a:p>
                <a:r>
                  <a:rPr lang="en-US" altLang="zh-CN" b="1" dirty="0">
                    <a:solidFill>
                      <a:schemeClr val="bg1"/>
                    </a:solidFill>
                    <a:latin typeface="Aileron Bold" panose="02010600030101010101" charset="0"/>
                    <a:ea typeface="Aileron Bold"/>
                    <a:cs typeface="Aileron Bold"/>
                    <a:sym typeface="Aileron Bold"/>
                  </a:rPr>
                  <a:t>4.Enterprises: </a:t>
                </a:r>
                <a14:m>
                  <m:oMath xmlns:m="http://schemas.openxmlformats.org/officeDocument/2006/math">
                    <m:r>
                      <m:rPr>
                        <m:nor/>
                      </m:rPr>
                      <a:rPr lang="en-US" altLang="zh-CN" b="1" i="0" dirty="0">
                        <a:solidFill>
                          <a:schemeClr val="bg1"/>
                        </a:solidFill>
                        <a:latin typeface="Aileron Bold" panose="02010600030101010101" charset="0"/>
                        <a:ea typeface="Aileron Bold"/>
                        <a:cs typeface="Aileron Bold"/>
                        <a:sym typeface="Aileron Bold"/>
                      </a:rPr>
                      <m:t>Ent</m:t>
                    </m:r>
                    <m:r>
                      <m:rPr>
                        <m:nor/>
                      </m:rPr>
                      <a:rPr lang="en-US" altLang="zh-CN" b="1" i="0" dirty="0">
                        <a:solidFill>
                          <a:schemeClr val="bg1"/>
                        </a:solidFill>
                        <a:latin typeface="Aileron Bold" panose="02010600030101010101" charset="0"/>
                        <a:ea typeface="Aileron Bold"/>
                        <a:cs typeface="Aileron Bold"/>
                        <a:sym typeface="Aileron Bold"/>
                      </a:rPr>
                      <m:t> = </m:t>
                    </m:r>
                    <m:r>
                      <m:rPr>
                        <m:lit/>
                        <m:nor/>
                      </m:rPr>
                      <a:rPr lang="en-US" altLang="zh-CN" b="1" dirty="0">
                        <a:solidFill>
                          <a:schemeClr val="bg1"/>
                        </a:solidFill>
                        <a:latin typeface="Aileron Bold" panose="02010600030101010101" charset="0"/>
                        <a:ea typeface="Aileron Bold"/>
                        <a:cs typeface="Aileron Bold"/>
                        <a:sym typeface="Aileron Bold"/>
                      </a:rPr>
                      <m:t>{</m:t>
                    </m:r>
                    <m:r>
                      <m:rPr>
                        <m:nor/>
                      </m:rPr>
                      <a:rPr lang="en-US" altLang="zh-CN" b="1" dirty="0">
                        <a:solidFill>
                          <a:schemeClr val="bg1"/>
                        </a:solidFill>
                        <a:latin typeface="Aileron Bold" panose="02010600030101010101" charset="0"/>
                        <a:ea typeface="Aileron Bold"/>
                        <a:cs typeface="Aileron Bold"/>
                        <a:sym typeface="Aileron Bold"/>
                      </a:rPr>
                      <m:t>1,</m:t>
                    </m:r>
                    <m:r>
                      <m:rPr>
                        <m:nor/>
                      </m:rPr>
                      <a:rPr lang="en-US" altLang="zh-CN" b="1" i="0" dirty="0">
                        <a:solidFill>
                          <a:schemeClr val="bg1"/>
                        </a:solidFill>
                        <a:latin typeface="Aileron Bold" panose="02010600030101010101" charset="0"/>
                        <a:ea typeface="Aileron Bold"/>
                        <a:cs typeface="Aileron Bold"/>
                        <a:sym typeface="Aileron Bold"/>
                      </a:rPr>
                      <m:t> </m:t>
                    </m:r>
                    <m:r>
                      <m:rPr>
                        <m:nor/>
                      </m:rPr>
                      <a:rPr lang="en-US" altLang="zh-CN" b="1" dirty="0">
                        <a:solidFill>
                          <a:schemeClr val="bg1"/>
                        </a:solidFill>
                        <a:latin typeface="Aileron Bold" panose="02010600030101010101" charset="0"/>
                        <a:ea typeface="Aileron Bold"/>
                        <a:cs typeface="Aileron Bold"/>
                        <a:sym typeface="Aileron Bold"/>
                      </a:rPr>
                      <m:t>2,</m:t>
                    </m:r>
                    <m:r>
                      <m:rPr>
                        <m:nor/>
                      </m:rPr>
                      <a:rPr lang="en-US" altLang="zh-CN" b="1" i="0" dirty="0">
                        <a:solidFill>
                          <a:schemeClr val="bg1"/>
                        </a:solidFill>
                        <a:latin typeface="Aileron Bold" panose="02010600030101010101" charset="0"/>
                        <a:ea typeface="Aileron Bold"/>
                        <a:cs typeface="Aileron Bold"/>
                        <a:sym typeface="Aileron Bold"/>
                      </a:rPr>
                      <m:t> </m:t>
                    </m:r>
                    <m:r>
                      <m:rPr>
                        <m:nor/>
                      </m:rPr>
                      <a:rPr lang="en-US" altLang="zh-CN" b="1" dirty="0">
                        <a:solidFill>
                          <a:schemeClr val="bg1"/>
                        </a:solidFill>
                        <a:latin typeface="Aileron Bold" panose="02010600030101010101" charset="0"/>
                        <a:ea typeface="Aileron Bold"/>
                        <a:cs typeface="Aileron Bold"/>
                        <a:sym typeface="Aileron Bold"/>
                      </a:rPr>
                      <m:t>3,</m:t>
                    </m:r>
                    <m:r>
                      <m:rPr>
                        <m:nor/>
                      </m:rPr>
                      <a:rPr lang="en-US" altLang="zh-CN" b="1" i="0" dirty="0">
                        <a:solidFill>
                          <a:schemeClr val="bg1"/>
                        </a:solidFill>
                        <a:latin typeface="Aileron Bold" panose="02010600030101010101" charset="0"/>
                        <a:ea typeface="Aileron Bold"/>
                        <a:cs typeface="Aileron Bold"/>
                        <a:sym typeface="Aileron Bold"/>
                      </a:rPr>
                      <m:t> </m:t>
                    </m:r>
                    <m:r>
                      <m:rPr>
                        <m:nor/>
                      </m:rPr>
                      <a:rPr lang="en-US" altLang="zh-CN" b="1" dirty="0">
                        <a:solidFill>
                          <a:schemeClr val="bg1"/>
                        </a:solidFill>
                        <a:latin typeface="Aileron Bold" panose="02010600030101010101" charset="0"/>
                        <a:ea typeface="Aileron Bold"/>
                        <a:cs typeface="Aileron Bold"/>
                        <a:sym typeface="Aileron Bold"/>
                      </a:rPr>
                      <m:t>4</m:t>
                    </m:r>
                    <m:r>
                      <m:rPr>
                        <m:lit/>
                        <m:nor/>
                      </m:rPr>
                      <a:rPr lang="en-US" altLang="zh-CN" b="1" dirty="0">
                        <a:solidFill>
                          <a:schemeClr val="bg1"/>
                        </a:solidFill>
                        <a:latin typeface="Aileron Bold" panose="02010600030101010101" charset="0"/>
                        <a:ea typeface="Aileron Bold"/>
                        <a:cs typeface="Aileron Bold"/>
                        <a:sym typeface="Aileron Bold"/>
                      </a:rPr>
                      <m:t>}</m:t>
                    </m:r>
                  </m:oMath>
                </a14:m>
                <a:r>
                  <a:rPr lang="en-US" altLang="zh-CN" b="1" dirty="0">
                    <a:solidFill>
                      <a:schemeClr val="bg1"/>
                    </a:solidFill>
                    <a:latin typeface="Aileron Bold" panose="02010600030101010101" charset="0"/>
                    <a:ea typeface="Aileron Bold"/>
                    <a:cs typeface="Aileron Bold"/>
                    <a:sym typeface="Aileron Bold"/>
                  </a:rPr>
                  <a:t>, indexed by j.</a:t>
                </a:r>
              </a:p>
              <a:p>
                <a:r>
                  <a:rPr lang="en-US" altLang="zh-CN" b="1" dirty="0">
                    <a:solidFill>
                      <a:schemeClr val="bg1"/>
                    </a:solidFill>
                    <a:latin typeface="Aileron Bold" panose="02010600030101010101" charset="0"/>
                    <a:ea typeface="Aileron Bold"/>
                    <a:cs typeface="Aileron Bold"/>
                    <a:sym typeface="Aileron Bold"/>
                  </a:rPr>
                  <a:t>5.Pipeline edges: </a:t>
                </a:r>
                <a14:m>
                  <m:oMath xmlns:m="http://schemas.openxmlformats.org/officeDocument/2006/math">
                    <m:r>
                      <a:rPr lang="en-US" altLang="zh-CN" b="1" i="1" dirty="0">
                        <a:solidFill>
                          <a:schemeClr val="bg1"/>
                        </a:solidFill>
                        <a:latin typeface="Cambria Math" panose="02040503050406030204" pitchFamily="18" charset="0"/>
                        <a:ea typeface="Aileron Bold"/>
                        <a:cs typeface="Aileron Bold"/>
                        <a:sym typeface="Aileron Bold"/>
                      </a:rPr>
                      <m:t>𝑬</m:t>
                    </m:r>
                    <m:r>
                      <a:rPr lang="en-US" altLang="zh-CN" b="1" i="1" dirty="0">
                        <a:solidFill>
                          <a:schemeClr val="bg1"/>
                        </a:solidFill>
                        <a:latin typeface="Cambria Math" panose="02040503050406030204" pitchFamily="18" charset="0"/>
                        <a:ea typeface="Aileron Bold"/>
                        <a:cs typeface="Aileron Bold"/>
                        <a:sym typeface="Aileron Bold"/>
                      </a:rPr>
                      <m:t> </m:t>
                    </m:r>
                    <m:r>
                      <a:rPr lang="en-US" altLang="zh-CN" b="1" dirty="0">
                        <a:solidFill>
                          <a:schemeClr val="bg1"/>
                        </a:solidFill>
                        <a:latin typeface="Cambria Math" panose="02040503050406030204" pitchFamily="18" charset="0"/>
                        <a:ea typeface="Aileron Bold"/>
                        <a:cs typeface="Aileron Bold"/>
                        <a:sym typeface="Aileron Bold"/>
                      </a:rPr>
                      <m:t>=</m:t>
                    </m:r>
                    <m:r>
                      <a:rPr lang="en-US" altLang="zh-CN" b="1" i="1" dirty="0">
                        <a:solidFill>
                          <a:schemeClr val="bg1"/>
                        </a:solidFill>
                        <a:latin typeface="Cambria Math" panose="02040503050406030204" pitchFamily="18" charset="0"/>
                        <a:ea typeface="Aileron Bold"/>
                        <a:cs typeface="Aileron Bold"/>
                        <a:sym typeface="Aileron Bold"/>
                      </a:rPr>
                      <m:t> </m:t>
                    </m:r>
                    <m:r>
                      <m:rPr>
                        <m:lit/>
                      </m:rPr>
                      <a:rPr lang="en-US" altLang="zh-CN" b="1" dirty="0">
                        <a:solidFill>
                          <a:schemeClr val="bg1"/>
                        </a:solidFill>
                        <a:latin typeface="Cambria Math" panose="02040503050406030204" pitchFamily="18" charset="0"/>
                        <a:ea typeface="Aileron Bold"/>
                        <a:cs typeface="Aileron Bold"/>
                        <a:sym typeface="Aileron Bold"/>
                      </a:rPr>
                      <m:t>{</m:t>
                    </m:r>
                    <m:r>
                      <a:rPr lang="en-US" altLang="zh-CN" b="1" dirty="0">
                        <a:solidFill>
                          <a:schemeClr val="bg1"/>
                        </a:solidFill>
                        <a:latin typeface="Cambria Math" panose="02040503050406030204" pitchFamily="18" charset="0"/>
                        <a:ea typeface="Aileron Bold"/>
                        <a:cs typeface="Aileron Bold"/>
                        <a:sym typeface="Aileron Bold"/>
                      </a:rPr>
                      <m:t>(</m:t>
                    </m:r>
                    <m:r>
                      <a:rPr lang="en-US" altLang="zh-CN" b="1" i="1" dirty="0">
                        <a:solidFill>
                          <a:schemeClr val="bg1"/>
                        </a:solidFill>
                        <a:latin typeface="Cambria Math" panose="02040503050406030204" pitchFamily="18" charset="0"/>
                        <a:ea typeface="Aileron Bold"/>
                        <a:cs typeface="Aileron Bold"/>
                        <a:sym typeface="Aileron Bold"/>
                      </a:rPr>
                      <m:t>𝒊</m:t>
                    </m:r>
                    <m:r>
                      <a:rPr lang="en-US" altLang="zh-CN" b="1" dirty="0">
                        <a:solidFill>
                          <a:schemeClr val="bg1"/>
                        </a:solidFill>
                        <a:latin typeface="Cambria Math" panose="02040503050406030204" pitchFamily="18" charset="0"/>
                        <a:ea typeface="Aileron Bold"/>
                        <a:cs typeface="Aileron Bold"/>
                        <a:sym typeface="Aileron Bold"/>
                      </a:rPr>
                      <m:t>,</m:t>
                    </m:r>
                    <m:r>
                      <a:rPr lang="en-US" altLang="zh-CN" b="1" i="1" dirty="0">
                        <a:solidFill>
                          <a:schemeClr val="bg1"/>
                        </a:solidFill>
                        <a:latin typeface="Cambria Math" panose="02040503050406030204" pitchFamily="18" charset="0"/>
                        <a:ea typeface="Aileron Bold"/>
                        <a:cs typeface="Aileron Bold"/>
                        <a:sym typeface="Aileron Bold"/>
                      </a:rPr>
                      <m:t> </m:t>
                    </m:r>
                    <m:r>
                      <a:rPr lang="en-US" altLang="zh-CN" b="1" i="1" dirty="0">
                        <a:solidFill>
                          <a:schemeClr val="bg1"/>
                        </a:solidFill>
                        <a:latin typeface="Cambria Math" panose="02040503050406030204" pitchFamily="18" charset="0"/>
                        <a:ea typeface="Aileron Bold"/>
                        <a:cs typeface="Aileron Bold"/>
                        <a:sym typeface="Aileron Bold"/>
                      </a:rPr>
                      <m:t>𝒋</m:t>
                    </m:r>
                    <m:r>
                      <a:rPr lang="en-US" altLang="zh-CN" b="1" dirty="0">
                        <a:solidFill>
                          <a:schemeClr val="bg1"/>
                        </a:solidFill>
                        <a:latin typeface="Cambria Math" panose="02040503050406030204" pitchFamily="18" charset="0"/>
                        <a:ea typeface="Aileron Bold"/>
                        <a:cs typeface="Aileron Bold"/>
                        <a:sym typeface="Aileron Bold"/>
                      </a:rPr>
                      <m:t>)</m:t>
                    </m:r>
                    <m:r>
                      <a:rPr lang="en-US" altLang="zh-CN" b="1" i="1" dirty="0">
                        <a:solidFill>
                          <a:schemeClr val="bg1"/>
                        </a:solidFill>
                        <a:latin typeface="Cambria Math" panose="02040503050406030204" pitchFamily="18" charset="0"/>
                        <a:ea typeface="Aileron Bold"/>
                        <a:cs typeface="Aileron Bold"/>
                        <a:sym typeface="Aileron Bold"/>
                      </a:rPr>
                      <m:t> ∣</m:t>
                    </m:r>
                    <m:r>
                      <a:rPr lang="en-US" altLang="zh-CN" b="1" i="1" dirty="0">
                        <a:solidFill>
                          <a:schemeClr val="bg1"/>
                        </a:solidFill>
                        <a:latin typeface="Cambria Math" panose="02040503050406030204" pitchFamily="18" charset="0"/>
                        <a:ea typeface="Aileron Bold"/>
                        <a:cs typeface="Aileron Bold"/>
                        <a:sym typeface="Aileron Bold"/>
                      </a:rPr>
                      <m:t>𝒂</m:t>
                    </m:r>
                    <m:r>
                      <a:rPr lang="en-US" altLang="zh-CN" b="1" i="1" dirty="0">
                        <a:solidFill>
                          <a:schemeClr val="bg1"/>
                        </a:solidFill>
                        <a:latin typeface="Cambria Math" panose="02040503050406030204" pitchFamily="18" charset="0"/>
                        <a:ea typeface="Aileron Bold"/>
                        <a:cs typeface="Aileron Bold"/>
                        <a:sym typeface="Aileron Bold"/>
                      </a:rPr>
                      <m:t> </m:t>
                    </m:r>
                    <m:r>
                      <a:rPr lang="en-US" altLang="zh-CN" b="1" i="1" dirty="0">
                        <a:solidFill>
                          <a:schemeClr val="bg1"/>
                        </a:solidFill>
                        <a:latin typeface="Cambria Math" panose="02040503050406030204" pitchFamily="18" charset="0"/>
                        <a:ea typeface="Aileron Bold"/>
                        <a:cs typeface="Aileron Bold"/>
                        <a:sym typeface="Aileron Bold"/>
                      </a:rPr>
                      <m:t>𝒑𝒊𝒑𝒆</m:t>
                    </m:r>
                    <m:r>
                      <a:rPr lang="en-US" altLang="zh-CN" b="1" i="1" dirty="0">
                        <a:solidFill>
                          <a:schemeClr val="bg1"/>
                        </a:solidFill>
                        <a:latin typeface="Cambria Math" panose="02040503050406030204" pitchFamily="18" charset="0"/>
                        <a:ea typeface="Aileron Bold"/>
                        <a:cs typeface="Aileron Bold"/>
                        <a:sym typeface="Aileron Bold"/>
                      </a:rPr>
                      <m:t> </m:t>
                    </m:r>
                    <m:r>
                      <a:rPr lang="en-US" altLang="zh-CN" b="1" i="1" dirty="0">
                        <a:solidFill>
                          <a:schemeClr val="bg1"/>
                        </a:solidFill>
                        <a:latin typeface="Cambria Math" panose="02040503050406030204" pitchFamily="18" charset="0"/>
                        <a:ea typeface="Aileron Bold"/>
                        <a:cs typeface="Aileron Bold"/>
                        <a:sym typeface="Aileron Bold"/>
                      </a:rPr>
                      <m:t>𝒆𝒙𝒊𝒔𝒕𝒔</m:t>
                    </m:r>
                    <m:r>
                      <a:rPr lang="en-US" altLang="zh-CN" b="1" i="1" dirty="0">
                        <a:solidFill>
                          <a:schemeClr val="bg1"/>
                        </a:solidFill>
                        <a:latin typeface="Cambria Math" panose="02040503050406030204" pitchFamily="18" charset="0"/>
                        <a:ea typeface="Aileron Bold"/>
                        <a:cs typeface="Aileron Bold"/>
                        <a:sym typeface="Aileron Bold"/>
                      </a:rPr>
                      <m:t> </m:t>
                    </m:r>
                    <m:r>
                      <a:rPr lang="en-US" altLang="zh-CN" b="1" i="1" dirty="0">
                        <a:solidFill>
                          <a:schemeClr val="bg1"/>
                        </a:solidFill>
                        <a:latin typeface="Cambria Math" panose="02040503050406030204" pitchFamily="18" charset="0"/>
                        <a:ea typeface="Aileron Bold"/>
                        <a:cs typeface="Aileron Bold"/>
                        <a:sym typeface="Aileron Bold"/>
                      </a:rPr>
                      <m:t>𝒇𝒓𝒐𝒎</m:t>
                    </m:r>
                    <m:r>
                      <a:rPr lang="en-US" altLang="zh-CN" b="1" i="1" dirty="0">
                        <a:solidFill>
                          <a:schemeClr val="bg1"/>
                        </a:solidFill>
                        <a:latin typeface="Cambria Math" panose="02040503050406030204" pitchFamily="18" charset="0"/>
                        <a:ea typeface="Aileron Bold"/>
                        <a:cs typeface="Aileron Bold"/>
                        <a:sym typeface="Aileron Bold"/>
                      </a:rPr>
                      <m:t> </m:t>
                    </m:r>
                    <m:r>
                      <a:rPr lang="en-US" altLang="zh-CN" b="1" i="1" dirty="0">
                        <a:solidFill>
                          <a:schemeClr val="bg1"/>
                        </a:solidFill>
                        <a:latin typeface="Cambria Math" panose="02040503050406030204" pitchFamily="18" charset="0"/>
                        <a:ea typeface="Aileron Bold"/>
                        <a:cs typeface="Aileron Bold"/>
                        <a:sym typeface="Aileron Bold"/>
                      </a:rPr>
                      <m:t>𝒏𝒐𝒅𝒆</m:t>
                    </m:r>
                    <m:r>
                      <a:rPr lang="en-US" altLang="zh-CN" b="1" i="1" dirty="0">
                        <a:solidFill>
                          <a:schemeClr val="bg1"/>
                        </a:solidFill>
                        <a:latin typeface="Cambria Math" panose="02040503050406030204" pitchFamily="18" charset="0"/>
                        <a:ea typeface="Aileron Bold"/>
                        <a:cs typeface="Aileron Bold"/>
                        <a:sym typeface="Aileron Bold"/>
                      </a:rPr>
                      <m:t> </m:t>
                    </m:r>
                    <m:r>
                      <a:rPr lang="en-US" altLang="zh-CN" b="1" i="1" dirty="0">
                        <a:solidFill>
                          <a:schemeClr val="bg1"/>
                        </a:solidFill>
                        <a:latin typeface="Cambria Math" panose="02040503050406030204" pitchFamily="18" charset="0"/>
                        <a:ea typeface="Aileron Bold"/>
                        <a:cs typeface="Aileron Bold"/>
                        <a:sym typeface="Aileron Bold"/>
                      </a:rPr>
                      <m:t>𝒊</m:t>
                    </m:r>
                    <m:r>
                      <a:rPr lang="en-US" altLang="zh-CN" b="1" i="1" dirty="0">
                        <a:solidFill>
                          <a:schemeClr val="bg1"/>
                        </a:solidFill>
                        <a:latin typeface="Cambria Math" panose="02040503050406030204" pitchFamily="18" charset="0"/>
                        <a:ea typeface="Aileron Bold"/>
                        <a:cs typeface="Aileron Bold"/>
                        <a:sym typeface="Aileron Bold"/>
                      </a:rPr>
                      <m:t> </m:t>
                    </m:r>
                    <m:r>
                      <a:rPr lang="en-US" altLang="zh-CN" b="1" i="1" dirty="0">
                        <a:solidFill>
                          <a:schemeClr val="bg1"/>
                        </a:solidFill>
                        <a:latin typeface="Cambria Math" panose="02040503050406030204" pitchFamily="18" charset="0"/>
                        <a:ea typeface="Aileron Bold"/>
                        <a:cs typeface="Aileron Bold"/>
                        <a:sym typeface="Aileron Bold"/>
                      </a:rPr>
                      <m:t>𝒕𝒐</m:t>
                    </m:r>
                    <m:r>
                      <a:rPr lang="en-US" altLang="zh-CN" b="1" i="1" dirty="0">
                        <a:solidFill>
                          <a:schemeClr val="bg1"/>
                        </a:solidFill>
                        <a:latin typeface="Cambria Math" panose="02040503050406030204" pitchFamily="18" charset="0"/>
                        <a:ea typeface="Aileron Bold"/>
                        <a:cs typeface="Aileron Bold"/>
                        <a:sym typeface="Aileron Bold"/>
                      </a:rPr>
                      <m:t> </m:t>
                    </m:r>
                    <m:r>
                      <a:rPr lang="en-US" altLang="zh-CN" b="1" i="1" dirty="0">
                        <a:solidFill>
                          <a:schemeClr val="bg1"/>
                        </a:solidFill>
                        <a:latin typeface="Cambria Math" panose="02040503050406030204" pitchFamily="18" charset="0"/>
                        <a:ea typeface="Aileron Bold"/>
                        <a:cs typeface="Aileron Bold"/>
                        <a:sym typeface="Aileron Bold"/>
                      </a:rPr>
                      <m:t>𝒋</m:t>
                    </m:r>
                    <m:r>
                      <m:rPr>
                        <m:lit/>
                      </m:rPr>
                      <a:rPr lang="en-US" altLang="zh-CN" b="1" dirty="0">
                        <a:solidFill>
                          <a:schemeClr val="bg1"/>
                        </a:solidFill>
                        <a:latin typeface="Cambria Math" panose="02040503050406030204" pitchFamily="18" charset="0"/>
                        <a:ea typeface="Aileron Bold"/>
                        <a:cs typeface="Aileron Bold"/>
                        <a:sym typeface="Aileron Bold"/>
                      </a:rPr>
                      <m:t>}</m:t>
                    </m:r>
                    <m:r>
                      <a:rPr lang="zh-CN" altLang="en-US" b="1" i="1" dirty="0">
                        <a:solidFill>
                          <a:schemeClr val="bg1"/>
                        </a:solidFill>
                        <a:latin typeface="Cambria Math" panose="02040503050406030204" pitchFamily="18" charset="0"/>
                        <a:ea typeface="Aileron Bold"/>
                        <a:cs typeface="Aileron Bold"/>
                        <a:sym typeface="Aileron Bold"/>
                      </a:rPr>
                      <m:t>}</m:t>
                    </m:r>
                  </m:oMath>
                </a14:m>
                <a:r>
                  <a:rPr lang="en-US" altLang="zh-CN" b="1" dirty="0">
                    <a:solidFill>
                      <a:schemeClr val="bg1"/>
                    </a:solidFill>
                    <a:latin typeface="Aileron Bold" panose="02010600030101010101" charset="0"/>
                    <a:ea typeface="Aileron Bold"/>
                    <a:cs typeface="Aileron Bold"/>
                    <a:sym typeface="Aileron Bold"/>
                  </a:rPr>
                  <a:t>, indexed by e.</a:t>
                </a:r>
                <a:endParaRPr lang="zh-CN" altLang="en-US" b="1" dirty="0">
                  <a:latin typeface="Aileron Bold" panose="02010600030101010101" charset="0"/>
                </a:endParaRPr>
              </a:p>
            </p:txBody>
          </p:sp>
        </mc:Choice>
        <mc:Fallback xmlns="">
          <p:sp>
            <p:nvSpPr>
              <p:cNvPr id="7" name="文本框 6">
                <a:extLst>
                  <a:ext uri="{FF2B5EF4-FFF2-40B4-BE49-F238E27FC236}">
                    <a16:creationId xmlns:a16="http://schemas.microsoft.com/office/drawing/2014/main" id="{72A3BF98-3DCF-8370-B1B9-BF71A6676F47}"/>
                  </a:ext>
                </a:extLst>
              </p:cNvPr>
              <p:cNvSpPr txBox="1">
                <a:spLocks noRot="1" noChangeAspect="1" noMove="1" noResize="1" noEditPoints="1" noAdjustHandles="1" noChangeArrowheads="1" noChangeShapeType="1" noTextEdit="1"/>
              </p:cNvSpPr>
              <p:nvPr/>
            </p:nvSpPr>
            <p:spPr>
              <a:xfrm>
                <a:off x="304800" y="2245672"/>
                <a:ext cx="9067800" cy="1477328"/>
              </a:xfrm>
              <a:prstGeom prst="rect">
                <a:avLst/>
              </a:prstGeom>
              <a:blipFill>
                <a:blip r:embed="rId2"/>
                <a:stretch>
                  <a:fillRect l="-538" t="-2058" b="-5350"/>
                </a:stretch>
              </a:blipFill>
            </p:spPr>
            <p:txBody>
              <a:bodyPr/>
              <a:lstStyle/>
              <a:p>
                <a:r>
                  <a:rPr lang="zh-CN" altLang="en-US">
                    <a:noFill/>
                  </a:rPr>
                  <a:t> </a:t>
                </a:r>
              </a:p>
            </p:txBody>
          </p:sp>
        </mc:Fallback>
      </mc:AlternateContent>
      <p:sp>
        <p:nvSpPr>
          <p:cNvPr id="10" name="TextBox 13">
            <a:extLst>
              <a:ext uri="{FF2B5EF4-FFF2-40B4-BE49-F238E27FC236}">
                <a16:creationId xmlns:a16="http://schemas.microsoft.com/office/drawing/2014/main" id="{50E31952-D09F-EC03-CA37-C8D9C9FA675C}"/>
              </a:ext>
            </a:extLst>
          </p:cNvPr>
          <p:cNvSpPr txBox="1"/>
          <p:nvPr/>
        </p:nvSpPr>
        <p:spPr>
          <a:xfrm>
            <a:off x="-685800" y="3771900"/>
            <a:ext cx="5167206" cy="726096"/>
          </a:xfrm>
          <a:prstGeom prst="rect">
            <a:avLst/>
          </a:prstGeom>
        </p:spPr>
        <p:txBody>
          <a:bodyPr wrap="square" lIns="0" tIns="0" rIns="0" bIns="0" rtlCol="0" anchor="t">
            <a:spAutoFit/>
          </a:bodyPr>
          <a:lstStyle/>
          <a:p>
            <a:pPr algn="ctr">
              <a:lnSpc>
                <a:spcPts val="6184"/>
              </a:lnSpc>
            </a:pPr>
            <a:r>
              <a:rPr lang="en-US" altLang="zh-CN" sz="4400" b="1" dirty="0">
                <a:solidFill>
                  <a:schemeClr val="bg1"/>
                </a:solidFill>
                <a:latin typeface="Aileron Bold"/>
                <a:ea typeface="Aileron Bold"/>
                <a:cs typeface="Aileron Bold"/>
                <a:sym typeface="Aileron Bold"/>
              </a:rPr>
              <a:t>Parameters</a:t>
            </a:r>
            <a:endParaRPr lang="en-US" sz="4400" b="1" dirty="0">
              <a:solidFill>
                <a:schemeClr val="bg1"/>
              </a:solidFill>
              <a:latin typeface="Aileron Bold"/>
              <a:ea typeface="Aileron Bold"/>
              <a:cs typeface="Aileron Bold"/>
              <a:sym typeface="Aileron Bold"/>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C3D3971-02A3-2290-234F-72924BE330C1}"/>
                  </a:ext>
                </a:extLst>
              </p:cNvPr>
              <p:cNvSpPr txBox="1"/>
              <p:nvPr/>
            </p:nvSpPr>
            <p:spPr>
              <a:xfrm>
                <a:off x="304800" y="4645740"/>
                <a:ext cx="9067800" cy="3165034"/>
              </a:xfrm>
              <a:prstGeom prst="rect">
                <a:avLst/>
              </a:prstGeom>
              <a:noFill/>
            </p:spPr>
            <p:txBody>
              <a:bodyPr wrap="square" rtlCol="0">
                <a:spAutoFit/>
              </a:bodyPr>
              <a:lstStyle/>
              <a:p>
                <a:r>
                  <a:rPr lang="en-US" altLang="zh-CN" b="1" dirty="0">
                    <a:solidFill>
                      <a:schemeClr val="bg1"/>
                    </a:solidFill>
                    <a:latin typeface="Aileron Bold" panose="02010600030101010101" charset="0"/>
                    <a:ea typeface="Aileron Bold"/>
                    <a:cs typeface="Aileron Bold"/>
                    <a:sym typeface="Aileron Bold"/>
                  </a:rPr>
                  <a:t>1.Distance (Cost coefficient): </a:t>
                </a:r>
                <a14:m>
                  <m:oMath xmlns:m="http://schemas.openxmlformats.org/officeDocument/2006/math">
                    <m:r>
                      <a:rPr lang="en-US" altLang="zh-CN" b="1" i="1">
                        <a:solidFill>
                          <a:schemeClr val="bg1"/>
                        </a:solidFill>
                        <a:latin typeface="Cambria Math" panose="02040503050406030204" pitchFamily="18" charset="0"/>
                        <a:ea typeface="Aileron Bold"/>
                        <a:cs typeface="Aileron Bold"/>
                        <a:sym typeface="Aileron Bold"/>
                      </a:rPr>
                      <m:t>𝑫𝒊𝒔</m:t>
                    </m:r>
                    <m:sSub>
                      <m:sSubPr>
                        <m:ctrlPr>
                          <a:rPr lang="en-US" altLang="zh-CN" b="1" i="1">
                            <a:solidFill>
                              <a:schemeClr val="bg1"/>
                            </a:solidFill>
                            <a:latin typeface="Cambria Math" panose="02040503050406030204" pitchFamily="18" charset="0"/>
                            <a:ea typeface="Aileron Bold"/>
                            <a:cs typeface="Aileron Bold"/>
                            <a:sym typeface="Aileron Bold"/>
                          </a:rPr>
                        </m:ctrlPr>
                      </m:sSubPr>
                      <m:e>
                        <m:r>
                          <a:rPr lang="en-US" altLang="zh-CN" b="1" i="1">
                            <a:solidFill>
                              <a:schemeClr val="bg1"/>
                            </a:solidFill>
                            <a:latin typeface="Cambria Math" panose="02040503050406030204" pitchFamily="18" charset="0"/>
                            <a:ea typeface="Aileron Bold"/>
                            <a:cs typeface="Aileron Bold"/>
                            <a:sym typeface="Aileron Bold"/>
                          </a:rPr>
                          <m:t>𝒕</m:t>
                        </m:r>
                      </m:e>
                      <m:sub>
                        <m:r>
                          <a:rPr lang="en-US" altLang="zh-CN" b="1" i="1" smtClean="0">
                            <a:solidFill>
                              <a:schemeClr val="bg1"/>
                            </a:solidFill>
                            <a:latin typeface="Cambria Math" panose="02040503050406030204" pitchFamily="18" charset="0"/>
                            <a:ea typeface="Aileron Bold"/>
                            <a:cs typeface="Aileron Bold"/>
                            <a:sym typeface="Aileron Bold"/>
                          </a:rPr>
                          <m:t>𝒆</m:t>
                        </m:r>
                      </m:sub>
                    </m:sSub>
                  </m:oMath>
                </a14:m>
                <a:r>
                  <a:rPr lang="en-US" altLang="zh-CN" b="1" dirty="0">
                    <a:solidFill>
                      <a:schemeClr val="bg1"/>
                    </a:solidFill>
                    <a:latin typeface="Aileron Bold" panose="02010600030101010101" charset="0"/>
                    <a:ea typeface="Aileron Bold"/>
                    <a:cs typeface="Aileron Bold"/>
                    <a:sym typeface="Aileron Bold"/>
                  </a:rPr>
                  <a:t>, the length of pipeline e representing the unit transport cost.</a:t>
                </a:r>
              </a:p>
              <a:p>
                <a:r>
                  <a:rPr lang="en-US" altLang="zh-CN" b="1" dirty="0">
                    <a:solidFill>
                      <a:schemeClr val="bg1"/>
                    </a:solidFill>
                    <a:latin typeface="Aileron Bold" panose="02010600030101010101" charset="0"/>
                    <a:ea typeface="Aileron Bold"/>
                    <a:cs typeface="Aileron Bold"/>
                    <a:sym typeface="Aileron Bold"/>
                  </a:rPr>
                  <a:t>2.Pipeline Capacity: c</a:t>
                </a:r>
                <a14:m>
                  <m:oMath xmlns:m="http://schemas.openxmlformats.org/officeDocument/2006/math">
                    <m:r>
                      <a:rPr lang="en-US" altLang="zh-CN" b="1" i="1" smtClean="0">
                        <a:solidFill>
                          <a:schemeClr val="bg1"/>
                        </a:solidFill>
                        <a:latin typeface="Cambria Math" panose="02040503050406030204" pitchFamily="18" charset="0"/>
                        <a:ea typeface="Aileron Bold"/>
                        <a:cs typeface="Aileron Bold"/>
                        <a:sym typeface="Aileron Bold"/>
                      </a:rPr>
                      <m:t>𝒂</m:t>
                    </m:r>
                    <m:sSub>
                      <m:sSubPr>
                        <m:ctrlPr>
                          <a:rPr lang="en-US" altLang="zh-CN" b="1" i="1" smtClean="0">
                            <a:solidFill>
                              <a:schemeClr val="bg1"/>
                            </a:solidFill>
                            <a:latin typeface="Cambria Math" panose="02040503050406030204" pitchFamily="18" charset="0"/>
                            <a:ea typeface="Aileron Bold"/>
                            <a:cs typeface="Aileron Bold"/>
                            <a:sym typeface="Aileron Bold"/>
                          </a:rPr>
                        </m:ctrlPr>
                      </m:sSubPr>
                      <m:e>
                        <m:r>
                          <a:rPr lang="en-US" altLang="zh-CN" b="1" i="1" smtClean="0">
                            <a:solidFill>
                              <a:schemeClr val="bg1"/>
                            </a:solidFill>
                            <a:latin typeface="Cambria Math" panose="02040503050406030204" pitchFamily="18" charset="0"/>
                            <a:ea typeface="Aileron Bold"/>
                            <a:cs typeface="Aileron Bold"/>
                            <a:sym typeface="Aileron Bold"/>
                          </a:rPr>
                          <m:t>𝒑</m:t>
                        </m:r>
                      </m:e>
                      <m:sub>
                        <m:r>
                          <a:rPr lang="en-US" altLang="zh-CN" b="1" i="1" smtClean="0">
                            <a:solidFill>
                              <a:schemeClr val="bg1"/>
                            </a:solidFill>
                            <a:latin typeface="Cambria Math" panose="02040503050406030204" pitchFamily="18" charset="0"/>
                            <a:ea typeface="Aileron Bold"/>
                            <a:cs typeface="Aileron Bold"/>
                            <a:sym typeface="Aileron Bold"/>
                          </a:rPr>
                          <m:t>𝒆</m:t>
                        </m:r>
                      </m:sub>
                    </m:sSub>
                  </m:oMath>
                </a14:m>
                <a:r>
                  <a:rPr lang="en-US" altLang="zh-CN" b="1" dirty="0">
                    <a:solidFill>
                      <a:schemeClr val="bg1"/>
                    </a:solidFill>
                    <a:latin typeface="Aileron Bold" panose="02010600030101010101" charset="0"/>
                    <a:ea typeface="Aileron Bold"/>
                    <a:cs typeface="Aileron Bold"/>
                    <a:sym typeface="Aileron Bold"/>
                  </a:rPr>
                  <a:t>, the maximum total flow allowed through pipeline e per hour.</a:t>
                </a:r>
              </a:p>
              <a:p>
                <a:r>
                  <a:rPr lang="en-US" altLang="zh-CN" b="1" dirty="0">
                    <a:solidFill>
                      <a:schemeClr val="bg1"/>
                    </a:solidFill>
                    <a:latin typeface="Aileron Bold" panose="02010600030101010101" charset="0"/>
                    <a:ea typeface="Aileron Bold"/>
                    <a:cs typeface="Aileron Bold"/>
                    <a:sym typeface="Aileron Bold"/>
                  </a:rPr>
                  <a:t>3.Enterprise Demand: </a:t>
                </a:r>
                <a14:m>
                  <m:oMath xmlns:m="http://schemas.openxmlformats.org/officeDocument/2006/math">
                    <m:sSub>
                      <m:sSubPr>
                        <m:ctrlPr>
                          <a:rPr lang="en-US" altLang="zh-CN" b="1" i="1" dirty="0" smtClean="0">
                            <a:solidFill>
                              <a:schemeClr val="bg1"/>
                            </a:solidFill>
                            <a:latin typeface="Cambria Math" panose="02040503050406030204" pitchFamily="18" charset="0"/>
                            <a:sym typeface="Aileron Bold"/>
                          </a:rPr>
                        </m:ctrlPr>
                      </m:sSubPr>
                      <m:e>
                        <m:r>
                          <a:rPr lang="en-US" altLang="zh-CN" b="1" i="1" dirty="0" smtClean="0">
                            <a:solidFill>
                              <a:schemeClr val="bg1"/>
                            </a:solidFill>
                            <a:latin typeface="Cambria Math" panose="02040503050406030204" pitchFamily="18" charset="0"/>
                            <a:sym typeface="Aileron Bold"/>
                          </a:rPr>
                          <m:t>𝒅</m:t>
                        </m:r>
                      </m:e>
                      <m:sub>
                        <m:r>
                          <a:rPr lang="en-US" altLang="zh-CN" b="1" i="1" dirty="0" smtClean="0">
                            <a:solidFill>
                              <a:schemeClr val="bg1"/>
                            </a:solidFill>
                            <a:latin typeface="Cambria Math" panose="02040503050406030204" pitchFamily="18" charset="0"/>
                            <a:sym typeface="Aileron Bold"/>
                          </a:rPr>
                          <m:t>𝒋</m:t>
                        </m:r>
                        <m:r>
                          <a:rPr lang="en-US" altLang="zh-CN" b="1" i="1" dirty="0" smtClean="0">
                            <a:solidFill>
                              <a:schemeClr val="bg1"/>
                            </a:solidFill>
                            <a:latin typeface="Cambria Math" panose="02040503050406030204" pitchFamily="18" charset="0"/>
                            <a:sym typeface="Aileron Bold"/>
                          </a:rPr>
                          <m:t>,</m:t>
                        </m:r>
                        <m:r>
                          <a:rPr lang="en-US" altLang="zh-CN" b="1" i="1" dirty="0" smtClean="0">
                            <a:solidFill>
                              <a:schemeClr val="bg1"/>
                            </a:solidFill>
                            <a:latin typeface="Cambria Math" panose="02040503050406030204" pitchFamily="18" charset="0"/>
                            <a:sym typeface="Aileron Bold"/>
                          </a:rPr>
                          <m:t>𝒌</m:t>
                        </m:r>
                        <m:r>
                          <a:rPr lang="en-US" altLang="zh-CN" b="1" i="1" dirty="0" smtClean="0">
                            <a:solidFill>
                              <a:schemeClr val="bg1"/>
                            </a:solidFill>
                            <a:latin typeface="Cambria Math" panose="02040503050406030204" pitchFamily="18" charset="0"/>
                            <a:sym typeface="Aileron Bold"/>
                          </a:rPr>
                          <m:t>,</m:t>
                        </m:r>
                        <m:r>
                          <a:rPr lang="en-US" altLang="zh-CN" b="1" i="1" dirty="0" smtClean="0">
                            <a:solidFill>
                              <a:schemeClr val="bg1"/>
                            </a:solidFill>
                            <a:latin typeface="Cambria Math" panose="02040503050406030204" pitchFamily="18" charset="0"/>
                            <a:sym typeface="Aileron Bold"/>
                          </a:rPr>
                          <m:t>𝒕</m:t>
                        </m:r>
                      </m:sub>
                    </m:sSub>
                  </m:oMath>
                </a14:m>
                <a:r>
                  <a:rPr lang="en-US" altLang="zh-CN" b="1" dirty="0">
                    <a:solidFill>
                      <a:schemeClr val="bg1"/>
                    </a:solidFill>
                    <a:latin typeface="Aileron Bold" panose="02010600030101010101" charset="0"/>
                    <a:ea typeface="Aileron Bold"/>
                    <a:cs typeface="Aileron Bold"/>
                    <a:sym typeface="Aileron Bold"/>
                  </a:rPr>
                  <a:t>, the demand of enterprise j for oil type k at time t.</a:t>
                </a:r>
              </a:p>
              <a:p>
                <a:r>
                  <a:rPr lang="en-US" altLang="zh-CN" b="1" dirty="0">
                    <a:solidFill>
                      <a:schemeClr val="bg1"/>
                    </a:solidFill>
                    <a:latin typeface="Aileron Bold" panose="02010600030101010101" charset="0"/>
                    <a:ea typeface="Aileron Bold"/>
                    <a:cs typeface="Aileron Bold"/>
                    <a:sym typeface="Aileron Bold"/>
                  </a:rPr>
                  <a:t>4.Daily Total Need:</a:t>
                </a:r>
                <a14:m>
                  <m:oMath xmlns:m="http://schemas.openxmlformats.org/officeDocument/2006/math">
                    <m:r>
                      <m:rPr>
                        <m:nor/>
                      </m:rPr>
                      <a:rPr lang="en-US" altLang="zh-CN" b="1" i="0" dirty="0">
                        <a:solidFill>
                          <a:schemeClr val="bg1"/>
                        </a:solidFill>
                        <a:latin typeface="Aileron Bold" panose="02010600030101010101" charset="0"/>
                        <a:ea typeface="Aileron Bold"/>
                        <a:cs typeface="Aileron Bold"/>
                        <a:sym typeface="Aileron Bold"/>
                      </a:rPr>
                      <m:t>DailyNee</m:t>
                    </m:r>
                    <m:sSub>
                      <m:sSubPr>
                        <m:ctrlPr>
                          <a:rPr lang="en-US" altLang="zh-CN" b="1" i="1" dirty="0">
                            <a:solidFill>
                              <a:schemeClr val="bg1"/>
                            </a:solidFill>
                            <a:latin typeface="Cambria Math" panose="02040503050406030204" pitchFamily="18" charset="0"/>
                            <a:ea typeface="Aileron Bold"/>
                            <a:cs typeface="Aileron Bold"/>
                            <a:sym typeface="Aileron Bold"/>
                          </a:rPr>
                        </m:ctrlPr>
                      </m:sSubPr>
                      <m:e>
                        <m:r>
                          <m:rPr>
                            <m:nor/>
                          </m:rPr>
                          <a:rPr lang="en-US" altLang="zh-CN" b="1" i="0" dirty="0">
                            <a:solidFill>
                              <a:schemeClr val="bg1"/>
                            </a:solidFill>
                            <a:latin typeface="Aileron Bold" panose="02010600030101010101" charset="0"/>
                            <a:ea typeface="Aileron Bold"/>
                            <a:cs typeface="Aileron Bold"/>
                            <a:sym typeface="Aileron Bold"/>
                          </a:rPr>
                          <m:t>d</m:t>
                        </m:r>
                      </m:e>
                      <m:sub>
                        <m:r>
                          <m:rPr>
                            <m:nor/>
                          </m:rPr>
                          <a:rPr lang="en-US" altLang="zh-CN" b="1" i="0" dirty="0">
                            <a:solidFill>
                              <a:schemeClr val="bg1"/>
                            </a:solidFill>
                            <a:latin typeface="Aileron Bold" panose="02010600030101010101" charset="0"/>
                            <a:ea typeface="Aileron Bold"/>
                            <a:cs typeface="Aileron Bold"/>
                            <a:sym typeface="Aileron Bold"/>
                          </a:rPr>
                          <m:t>k</m:t>
                        </m:r>
                      </m:sub>
                    </m:sSub>
                  </m:oMath>
                </a14:m>
                <a:r>
                  <a:rPr lang="en-US" altLang="zh-CN" b="1" dirty="0">
                    <a:solidFill>
                      <a:schemeClr val="bg1"/>
                    </a:solidFill>
                    <a:latin typeface="Aileron Bold" panose="02010600030101010101" charset="0"/>
                    <a:ea typeface="Aileron Bold"/>
                    <a:cs typeface="Aileron Bold"/>
                    <a:sym typeface="Aileron Bold"/>
                  </a:rPr>
                  <a:t>, the total consumption of oil k across the entire network in 24 hours.</a:t>
                </a:r>
              </a:p>
              <a:p>
                <a:r>
                  <a:rPr lang="en-US" altLang="zh-CN" b="1" dirty="0">
                    <a:solidFill>
                      <a:schemeClr val="bg1"/>
                    </a:solidFill>
                    <a:latin typeface="Aileron Bold" panose="02010600030101010101" charset="0"/>
                    <a:ea typeface="Aileron Bold"/>
                    <a:cs typeface="Aileron Bold"/>
                    <a:sym typeface="Aileron Bold"/>
                  </a:rPr>
                  <a:t>5.Max Unloading Capacity: </a:t>
                </a:r>
                <a:r>
                  <a:rPr lang="en-US" altLang="zh-CN" b="1" dirty="0" err="1">
                    <a:solidFill>
                      <a:schemeClr val="bg1"/>
                    </a:solidFill>
                    <a:latin typeface="Aileron Bold" panose="02010600030101010101" charset="0"/>
                    <a:ea typeface="Aileron Bold"/>
                    <a:cs typeface="Aileron Bold"/>
                    <a:sym typeface="Aileron Bold"/>
                  </a:rPr>
                  <a:t>UnloadMax</a:t>
                </a:r>
                <a:r>
                  <a:rPr lang="en-US" altLang="zh-CN" b="1" dirty="0">
                    <a:solidFill>
                      <a:schemeClr val="bg1"/>
                    </a:solidFill>
                    <a:latin typeface="Aileron Bold" panose="02010600030101010101" charset="0"/>
                    <a:ea typeface="Aileron Bold"/>
                    <a:cs typeface="Aileron Bold"/>
                    <a:sym typeface="Aileron Bold"/>
                  </a:rPr>
                  <a:t>, the maximum hourly unloading rate at a terminal (S1 or S4).</a:t>
                </a:r>
              </a:p>
              <a:p>
                <a:r>
                  <a:rPr lang="en-US" altLang="zh-CN" b="1" dirty="0">
                    <a:solidFill>
                      <a:schemeClr val="bg1"/>
                    </a:solidFill>
                    <a:latin typeface="Aileron Bold" panose="02010600030101010101" charset="0"/>
                    <a:ea typeface="Aileron Bold"/>
                    <a:cs typeface="Aileron Bold"/>
                    <a:sym typeface="Aileron Bold"/>
                  </a:rPr>
                  <a:t>6.Inventory Bounds: </a:t>
                </a:r>
                <a14:m>
                  <m:oMath xmlns:m="http://schemas.openxmlformats.org/officeDocument/2006/math">
                    <m:sSub>
                      <m:sSubPr>
                        <m:ctrlPr>
                          <a:rPr lang="en-US" altLang="zh-CN" b="1" i="1" smtClean="0">
                            <a:solidFill>
                              <a:schemeClr val="bg1"/>
                            </a:solidFill>
                            <a:latin typeface="Cambria Math" panose="02040503050406030204" pitchFamily="18" charset="0"/>
                            <a:sym typeface="Aileron Bold"/>
                          </a:rPr>
                        </m:ctrlPr>
                      </m:sSubPr>
                      <m:e>
                        <m:r>
                          <a:rPr lang="en-US" altLang="zh-CN" b="1" i="1" smtClean="0">
                            <a:solidFill>
                              <a:schemeClr val="bg1"/>
                            </a:solidFill>
                            <a:latin typeface="Cambria Math" panose="02040503050406030204" pitchFamily="18" charset="0"/>
                            <a:sym typeface="Aileron Bold"/>
                          </a:rPr>
                          <m:t>𝑰</m:t>
                        </m:r>
                      </m:e>
                      <m:sub>
                        <m:r>
                          <a:rPr lang="en-US" altLang="zh-CN" b="1" i="1" smtClean="0">
                            <a:solidFill>
                              <a:schemeClr val="bg1"/>
                            </a:solidFill>
                            <a:latin typeface="Cambria Math" panose="02040503050406030204" pitchFamily="18" charset="0"/>
                            <a:sym typeface="Aileron Bold"/>
                          </a:rPr>
                          <m:t>𝒎𝒊𝒏</m:t>
                        </m:r>
                      </m:sub>
                    </m:sSub>
                  </m:oMath>
                </a14:m>
                <a:r>
                  <a:rPr lang="en-US" altLang="zh-CN" b="1" dirty="0">
                    <a:solidFill>
                      <a:schemeClr val="bg1"/>
                    </a:solidFill>
                    <a:latin typeface="Aileron Bold" panose="02010600030101010101" charset="0"/>
                    <a:ea typeface="Aileron Bold"/>
                    <a:cs typeface="Aileron Bold"/>
                    <a:sym typeface="Aileron Bold"/>
                  </a:rPr>
                  <a:t>,</a:t>
                </a:r>
                <a:r>
                  <a:rPr lang="en-US" altLang="zh-CN" b="1" dirty="0">
                    <a:solidFill>
                      <a:schemeClr val="bg1"/>
                    </a:solidFill>
                    <a:latin typeface="Aileron Bold" panose="02010600030101010101" charset="0"/>
                    <a:sym typeface="Aileron Bold"/>
                  </a:rPr>
                  <a:t> </a:t>
                </a:r>
                <a14:m>
                  <m:oMath xmlns:m="http://schemas.openxmlformats.org/officeDocument/2006/math">
                    <m:sSub>
                      <m:sSubPr>
                        <m:ctrlPr>
                          <a:rPr lang="en-US" altLang="zh-CN" b="1" i="1">
                            <a:solidFill>
                              <a:schemeClr val="bg1"/>
                            </a:solidFill>
                            <a:latin typeface="Cambria Math" panose="02040503050406030204" pitchFamily="18" charset="0"/>
                            <a:sym typeface="Aileron Bold"/>
                          </a:rPr>
                        </m:ctrlPr>
                      </m:sSubPr>
                      <m:e>
                        <m:r>
                          <a:rPr lang="en-US" altLang="zh-CN" b="1" i="1">
                            <a:solidFill>
                              <a:schemeClr val="bg1"/>
                            </a:solidFill>
                            <a:latin typeface="Cambria Math" panose="02040503050406030204" pitchFamily="18" charset="0"/>
                            <a:sym typeface="Aileron Bold"/>
                          </a:rPr>
                          <m:t>𝑰</m:t>
                        </m:r>
                      </m:e>
                      <m:sub>
                        <m:r>
                          <a:rPr lang="en-US" altLang="zh-CN" b="1" i="1">
                            <a:solidFill>
                              <a:schemeClr val="bg1"/>
                            </a:solidFill>
                            <a:latin typeface="Cambria Math" panose="02040503050406030204" pitchFamily="18" charset="0"/>
                            <a:sym typeface="Aileron Bold"/>
                          </a:rPr>
                          <m:t>𝒎</m:t>
                        </m:r>
                        <m:r>
                          <a:rPr lang="en-US" altLang="zh-CN" b="1" i="1" smtClean="0">
                            <a:solidFill>
                              <a:schemeClr val="bg1"/>
                            </a:solidFill>
                            <a:latin typeface="Cambria Math" panose="02040503050406030204" pitchFamily="18" charset="0"/>
                            <a:sym typeface="Aileron Bold"/>
                          </a:rPr>
                          <m:t>𝒂𝒙</m:t>
                        </m:r>
                      </m:sub>
                    </m:sSub>
                  </m:oMath>
                </a14:m>
                <a:r>
                  <a:rPr lang="en-US" altLang="zh-CN" b="1" dirty="0">
                    <a:solidFill>
                      <a:schemeClr val="bg1"/>
                    </a:solidFill>
                    <a:latin typeface="Aileron Bold" panose="02010600030101010101" charset="0"/>
                    <a:ea typeface="Aileron Bold"/>
                    <a:cs typeface="Aileron Bold"/>
                    <a:sym typeface="Aileron Bold"/>
                  </a:rPr>
                  <a:t>, the minimum and maximum allowable storage levels in the tanks.</a:t>
                </a:r>
                <a:endParaRPr lang="zh-CN" altLang="en-US" b="1" dirty="0">
                  <a:latin typeface="Aileron Bold" panose="02010600030101010101" charset="0"/>
                </a:endParaRPr>
              </a:p>
            </p:txBody>
          </p:sp>
        </mc:Choice>
        <mc:Fallback xmlns="">
          <p:sp>
            <p:nvSpPr>
              <p:cNvPr id="13" name="文本框 12">
                <a:extLst>
                  <a:ext uri="{FF2B5EF4-FFF2-40B4-BE49-F238E27FC236}">
                    <a16:creationId xmlns:a16="http://schemas.microsoft.com/office/drawing/2014/main" id="{BC3D3971-02A3-2290-234F-72924BE330C1}"/>
                  </a:ext>
                </a:extLst>
              </p:cNvPr>
              <p:cNvSpPr txBox="1">
                <a:spLocks noRot="1" noChangeAspect="1" noMove="1" noResize="1" noEditPoints="1" noAdjustHandles="1" noChangeArrowheads="1" noChangeShapeType="1" noTextEdit="1"/>
              </p:cNvSpPr>
              <p:nvPr/>
            </p:nvSpPr>
            <p:spPr>
              <a:xfrm>
                <a:off x="304800" y="4645740"/>
                <a:ext cx="9067800" cy="3165034"/>
              </a:xfrm>
              <a:prstGeom prst="rect">
                <a:avLst/>
              </a:prstGeom>
              <a:blipFill>
                <a:blip r:embed="rId3"/>
                <a:stretch>
                  <a:fillRect l="-538" t="-963" b="-3083"/>
                </a:stretch>
              </a:blipFill>
            </p:spPr>
            <p:txBody>
              <a:bodyPr/>
              <a:lstStyle/>
              <a:p>
                <a:r>
                  <a:rPr lang="zh-CN" altLang="en-US">
                    <a:noFill/>
                  </a:rPr>
                  <a:t> </a:t>
                </a:r>
              </a:p>
            </p:txBody>
          </p:sp>
        </mc:Fallback>
      </mc:AlternateContent>
      <p:sp>
        <p:nvSpPr>
          <p:cNvPr id="15" name="TextBox 13">
            <a:extLst>
              <a:ext uri="{FF2B5EF4-FFF2-40B4-BE49-F238E27FC236}">
                <a16:creationId xmlns:a16="http://schemas.microsoft.com/office/drawing/2014/main" id="{4AF1ECC2-1F93-B9FF-68B5-CF2CCA41861A}"/>
              </a:ext>
            </a:extLst>
          </p:cNvPr>
          <p:cNvSpPr txBox="1"/>
          <p:nvPr/>
        </p:nvSpPr>
        <p:spPr>
          <a:xfrm>
            <a:off x="304800" y="7830269"/>
            <a:ext cx="5167206" cy="726096"/>
          </a:xfrm>
          <a:prstGeom prst="rect">
            <a:avLst/>
          </a:prstGeom>
        </p:spPr>
        <p:txBody>
          <a:bodyPr wrap="square" lIns="0" tIns="0" rIns="0" bIns="0" rtlCol="0" anchor="t">
            <a:spAutoFit/>
          </a:bodyPr>
          <a:lstStyle/>
          <a:p>
            <a:pPr algn="ctr">
              <a:lnSpc>
                <a:spcPts val="6184"/>
              </a:lnSpc>
            </a:pPr>
            <a:r>
              <a:rPr lang="en-US" sz="4400" b="1" dirty="0">
                <a:solidFill>
                  <a:schemeClr val="bg1"/>
                </a:solidFill>
                <a:latin typeface="Aileron Bold"/>
                <a:ea typeface="Aileron Bold"/>
                <a:cs typeface="Aileron Bold"/>
                <a:sym typeface="Aileron Bold"/>
              </a:rPr>
              <a:t>Objective Function</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66C31CF-D4C0-C96D-6066-646A78BBA0D7}"/>
                  </a:ext>
                </a:extLst>
              </p:cNvPr>
              <p:cNvSpPr txBox="1"/>
              <p:nvPr/>
            </p:nvSpPr>
            <p:spPr>
              <a:xfrm>
                <a:off x="381000" y="8648700"/>
                <a:ext cx="6781087" cy="7871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1" i="1" smtClean="0">
                              <a:solidFill>
                                <a:schemeClr val="bg1"/>
                              </a:solidFill>
                              <a:latin typeface="Cambria Math" panose="02040503050406030204" pitchFamily="18" charset="0"/>
                            </a:rPr>
                          </m:ctrlPr>
                        </m:funcPr>
                        <m:fName>
                          <m:r>
                            <a:rPr lang="en-US" altLang="zh-CN" sz="2000" b="1" i="0">
                              <a:solidFill>
                                <a:schemeClr val="bg1"/>
                              </a:solidFill>
                              <a:latin typeface="Cambria Math" panose="02040503050406030204" pitchFamily="18" charset="0"/>
                            </a:rPr>
                            <m:t>𝐦𝐢𝐧</m:t>
                          </m:r>
                        </m:fName>
                        <m:e>
                          <m:r>
                            <a:rPr lang="en-US" altLang="zh-CN" sz="2000" b="1" i="1">
                              <a:solidFill>
                                <a:schemeClr val="bg1"/>
                              </a:solidFill>
                              <a:latin typeface="Cambria Math" panose="02040503050406030204" pitchFamily="18" charset="0"/>
                            </a:rPr>
                            <m:t>𝒁</m:t>
                          </m:r>
                        </m:e>
                      </m:func>
                      <m:r>
                        <a:rPr lang="en-US" altLang="zh-CN" sz="2000" b="1" i="1">
                          <a:solidFill>
                            <a:schemeClr val="bg1"/>
                          </a:solidFill>
                          <a:latin typeface="Cambria Math" panose="02040503050406030204" pitchFamily="18" charset="0"/>
                        </a:rPr>
                        <m:t>=</m:t>
                      </m:r>
                      <m:nary>
                        <m:naryPr>
                          <m:chr m:val="∑"/>
                          <m:supHide m:val="on"/>
                          <m:ctrlPr>
                            <a:rPr lang="en-US" altLang="zh-CN" sz="2000" b="1" i="1">
                              <a:solidFill>
                                <a:schemeClr val="bg1"/>
                              </a:solidFill>
                              <a:latin typeface="Cambria Math" panose="02040503050406030204" pitchFamily="18" charset="0"/>
                            </a:rPr>
                          </m:ctrlPr>
                        </m:naryPr>
                        <m:sub>
                          <m:r>
                            <a:rPr lang="en-US" altLang="zh-CN" sz="2000" b="1" i="1">
                              <a:solidFill>
                                <a:schemeClr val="bg1"/>
                              </a:solidFill>
                              <a:latin typeface="Cambria Math" panose="02040503050406030204" pitchFamily="18" charset="0"/>
                            </a:rPr>
                            <m:t>𝒕</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𝑻</m:t>
                          </m:r>
                        </m:sub>
                        <m:sup/>
                        <m:e>
                          <m:nary>
                            <m:naryPr>
                              <m:chr m:val="∑"/>
                              <m:supHide m:val="on"/>
                              <m:ctrlPr>
                                <a:rPr lang="en-US" altLang="zh-CN" sz="2000" b="1" i="1">
                                  <a:solidFill>
                                    <a:schemeClr val="bg1"/>
                                  </a:solidFill>
                                  <a:latin typeface="Cambria Math" panose="02040503050406030204" pitchFamily="18" charset="0"/>
                                </a:rPr>
                              </m:ctrlPr>
                            </m:naryPr>
                            <m:sub>
                              <m:r>
                                <a:rPr lang="en-US" altLang="zh-CN" sz="2000" b="1" i="1">
                                  <a:solidFill>
                                    <a:schemeClr val="bg1"/>
                                  </a:solidFill>
                                  <a:latin typeface="Cambria Math" panose="02040503050406030204" pitchFamily="18" charset="0"/>
                                </a:rPr>
                                <m:t>𝒌</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𝑲</m:t>
                              </m:r>
                            </m:sub>
                            <m:sup/>
                            <m:e>
                              <m:nary>
                                <m:naryPr>
                                  <m:chr m:val="∑"/>
                                  <m:supHide m:val="on"/>
                                  <m:ctrlPr>
                                    <a:rPr lang="en-US" altLang="zh-CN" sz="2000" b="1" i="1">
                                      <a:solidFill>
                                        <a:schemeClr val="bg1"/>
                                      </a:solidFill>
                                      <a:latin typeface="Cambria Math" panose="02040503050406030204" pitchFamily="18" charset="0"/>
                                    </a:rPr>
                                  </m:ctrlPr>
                                </m:naryPr>
                                <m:sub>
                                  <m:r>
                                    <a:rPr lang="en-US" altLang="zh-CN" sz="2000" b="1" i="1">
                                      <a:solidFill>
                                        <a:schemeClr val="bg1"/>
                                      </a:solidFill>
                                      <a:latin typeface="Cambria Math" panose="02040503050406030204" pitchFamily="18" charset="0"/>
                                    </a:rPr>
                                    <m:t>𝒆</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𝑬</m:t>
                                  </m:r>
                                </m:sub>
                                <m:sup/>
                                <m:e>
                                  <m:d>
                                    <m:dPr>
                                      <m:ctrlPr>
                                        <a:rPr lang="en-US" altLang="zh-CN" sz="2000" b="1" i="1">
                                          <a:solidFill>
                                            <a:schemeClr val="bg1"/>
                                          </a:solidFill>
                                          <a:latin typeface="Cambria Math" panose="02040503050406030204" pitchFamily="18" charset="0"/>
                                        </a:rPr>
                                      </m:ctrlPr>
                                    </m:dPr>
                                    <m:e>
                                      <m:r>
                                        <a:rPr lang="en-US" altLang="zh-CN" sz="2000" b="1" i="1">
                                          <a:solidFill>
                                            <a:schemeClr val="bg1"/>
                                          </a:solidFill>
                                          <a:latin typeface="Cambria Math" panose="02040503050406030204" pitchFamily="18" charset="0"/>
                                        </a:rPr>
                                        <m:t>𝑫𝒊𝒔</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𝒕</m:t>
                                          </m:r>
                                        </m:e>
                                        <m:sub>
                                          <m:r>
                                            <a:rPr lang="en-US" altLang="zh-CN" sz="2000" b="1" i="1">
                                              <a:solidFill>
                                                <a:schemeClr val="bg1"/>
                                              </a:solidFill>
                                              <a:latin typeface="Cambria Math" panose="02040503050406030204" pitchFamily="18" charset="0"/>
                                            </a:rPr>
                                            <m:t>𝒆</m:t>
                                          </m:r>
                                        </m:sub>
                                      </m:sSub>
                                      <m:r>
                                        <a:rPr lang="en-US" altLang="zh-CN" sz="2000" b="1" i="1">
                                          <a:solidFill>
                                            <a:schemeClr val="bg1"/>
                                          </a:solidFill>
                                          <a:latin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𝒆</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𝒌</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𝒕</m:t>
                                          </m:r>
                                        </m:sub>
                                      </m:sSub>
                                    </m:e>
                                  </m:d>
                                </m:e>
                              </m:nary>
                            </m:e>
                          </m:nary>
                        </m:e>
                      </m:nary>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𝝐</m:t>
                      </m:r>
                      <m:r>
                        <a:rPr lang="en-US" altLang="zh-CN" sz="2000" b="1" i="1">
                          <a:solidFill>
                            <a:schemeClr val="bg1"/>
                          </a:solidFill>
                          <a:latin typeface="Cambria Math" panose="02040503050406030204" pitchFamily="18" charset="0"/>
                        </a:rPr>
                        <m:t>⋅</m:t>
                      </m:r>
                      <m:nary>
                        <m:naryPr>
                          <m:chr m:val="∑"/>
                          <m:supHide m:val="on"/>
                          <m:ctrlPr>
                            <a:rPr lang="en-US" altLang="zh-CN" sz="2000" b="1" i="1">
                              <a:solidFill>
                                <a:schemeClr val="bg1"/>
                              </a:solidFill>
                              <a:latin typeface="Cambria Math" panose="02040503050406030204" pitchFamily="18" charset="0"/>
                            </a:rPr>
                          </m:ctrlPr>
                        </m:naryPr>
                        <m:sub>
                          <m:r>
                            <a:rPr lang="en-US" altLang="zh-CN" sz="2000" b="1" i="1">
                              <a:solidFill>
                                <a:schemeClr val="bg1"/>
                              </a:solidFill>
                              <a:latin typeface="Cambria Math" panose="02040503050406030204" pitchFamily="18" charset="0"/>
                            </a:rPr>
                            <m:t>𝒕</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𝑻</m:t>
                          </m:r>
                        </m:sub>
                        <m:sup/>
                        <m:e>
                          <m:nary>
                            <m:naryPr>
                              <m:chr m:val="∑"/>
                              <m:supHide m:val="on"/>
                              <m:ctrlPr>
                                <a:rPr lang="en-US" altLang="zh-CN" sz="2000" b="1" i="1">
                                  <a:solidFill>
                                    <a:schemeClr val="bg1"/>
                                  </a:solidFill>
                                  <a:latin typeface="Cambria Math" panose="02040503050406030204" pitchFamily="18" charset="0"/>
                                </a:rPr>
                              </m:ctrlPr>
                            </m:naryPr>
                            <m:sub>
                              <m:r>
                                <a:rPr lang="en-US" altLang="zh-CN" sz="2000" b="1" i="1">
                                  <a:solidFill>
                                    <a:schemeClr val="bg1"/>
                                  </a:solidFill>
                                  <a:latin typeface="Cambria Math" panose="02040503050406030204" pitchFamily="18" charset="0"/>
                                </a:rPr>
                                <m:t>𝒌</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𝑲</m:t>
                              </m:r>
                            </m:sub>
                            <m:sup/>
                            <m:e>
                              <m:nary>
                                <m:naryPr>
                                  <m:chr m:val="∑"/>
                                  <m:supHide m:val="on"/>
                                  <m:ctrlPr>
                                    <a:rPr lang="en-US" altLang="zh-CN" sz="2000" b="1" i="1">
                                      <a:solidFill>
                                        <a:schemeClr val="bg1"/>
                                      </a:solidFill>
                                      <a:latin typeface="Cambria Math" panose="02040503050406030204" pitchFamily="18" charset="0"/>
                                    </a:rPr>
                                  </m:ctrlPr>
                                </m:naryPr>
                                <m:sub>
                                  <m:r>
                                    <a:rPr lang="en-US" altLang="zh-CN" sz="2000" b="1" i="1">
                                      <a:solidFill>
                                        <a:schemeClr val="bg1"/>
                                      </a:solidFill>
                                      <a:latin typeface="Cambria Math" panose="02040503050406030204" pitchFamily="18" charset="0"/>
                                    </a:rPr>
                                    <m:t>𝒎</m:t>
                                  </m:r>
                                  <m:r>
                                    <a:rPr lang="en-US" altLang="zh-CN" sz="2000" b="1" i="1">
                                      <a:solidFill>
                                        <a:schemeClr val="bg1"/>
                                      </a:solidFill>
                                      <a:latin typeface="Cambria Math" panose="02040503050406030204" pitchFamily="18" charset="0"/>
                                    </a:rPr>
                                    <m:t>∈</m:t>
                                  </m:r>
                                  <m:r>
                                    <m:rPr>
                                      <m:lit/>
                                    </m:rP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𝑺</m:t>
                                  </m:r>
                                  <m:r>
                                    <a:rPr lang="en-US" altLang="zh-CN" sz="2000" b="1" i="1">
                                      <a:solidFill>
                                        <a:schemeClr val="bg1"/>
                                      </a:solidFill>
                                      <a:latin typeface="Cambria Math" panose="02040503050406030204" pitchFamily="18" charset="0"/>
                                    </a:rPr>
                                    <m:t>𝟏</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𝑺</m:t>
                                  </m:r>
                                  <m:r>
                                    <a:rPr lang="en-US" altLang="zh-CN" sz="2000" b="1" i="1">
                                      <a:solidFill>
                                        <a:schemeClr val="bg1"/>
                                      </a:solidFill>
                                      <a:latin typeface="Cambria Math" panose="02040503050406030204" pitchFamily="18" charset="0"/>
                                    </a:rPr>
                                    <m:t>𝟒</m:t>
                                  </m:r>
                                  <m:r>
                                    <m:rPr>
                                      <m:lit/>
                                    </m:rPr>
                                    <a:rPr lang="en-US" altLang="zh-CN" sz="2000" b="1" i="1">
                                      <a:solidFill>
                                        <a:schemeClr val="bg1"/>
                                      </a:solidFill>
                                      <a:latin typeface="Cambria Math" panose="02040503050406030204" pitchFamily="18" charset="0"/>
                                    </a:rPr>
                                    <m:t>}</m:t>
                                  </m:r>
                                </m:sub>
                                <m:sup/>
                                <m:e>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𝒖</m:t>
                                      </m:r>
                                    </m:e>
                                    <m:sub>
                                      <m:r>
                                        <a:rPr lang="en-US" altLang="zh-CN" sz="2000" b="1" i="1">
                                          <a:solidFill>
                                            <a:schemeClr val="bg1"/>
                                          </a:solidFill>
                                          <a:latin typeface="Cambria Math" panose="02040503050406030204" pitchFamily="18" charset="0"/>
                                        </a:rPr>
                                        <m:t>𝒎</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𝒌</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𝒕</m:t>
                                      </m:r>
                                    </m:sub>
                                  </m:sSub>
                                </m:e>
                              </m:nary>
                            </m:e>
                          </m:nary>
                        </m:e>
                      </m:nary>
                    </m:oMath>
                  </m:oMathPara>
                </a14:m>
                <a:endParaRPr lang="zh-CN" altLang="en-US" sz="2000" b="1" dirty="0">
                  <a:latin typeface="Aileron Bold" panose="02010600030101010101" charset="0"/>
                </a:endParaRPr>
              </a:p>
            </p:txBody>
          </p:sp>
        </mc:Choice>
        <mc:Fallback xmlns="">
          <p:sp>
            <p:nvSpPr>
              <p:cNvPr id="16" name="文本框 15">
                <a:extLst>
                  <a:ext uri="{FF2B5EF4-FFF2-40B4-BE49-F238E27FC236}">
                    <a16:creationId xmlns:a16="http://schemas.microsoft.com/office/drawing/2014/main" id="{166C31CF-D4C0-C96D-6066-646A78BBA0D7}"/>
                  </a:ext>
                </a:extLst>
              </p:cNvPr>
              <p:cNvSpPr txBox="1">
                <a:spLocks noRot="1" noChangeAspect="1" noMove="1" noResize="1" noEditPoints="1" noAdjustHandles="1" noChangeArrowheads="1" noChangeShapeType="1" noTextEdit="1"/>
              </p:cNvSpPr>
              <p:nvPr/>
            </p:nvSpPr>
            <p:spPr>
              <a:xfrm>
                <a:off x="381000" y="8648700"/>
                <a:ext cx="6781087" cy="787139"/>
              </a:xfrm>
              <a:prstGeom prst="rect">
                <a:avLst/>
              </a:prstGeom>
              <a:blipFill>
                <a:blip r:embed="rId4"/>
                <a:stretch>
                  <a:fillRect/>
                </a:stretch>
              </a:blipFill>
            </p:spPr>
            <p:txBody>
              <a:bodyPr/>
              <a:lstStyle/>
              <a:p>
                <a:r>
                  <a:rPr lang="zh-CN" altLang="en-US">
                    <a:noFill/>
                  </a:rPr>
                  <a:t> </a:t>
                </a:r>
              </a:p>
            </p:txBody>
          </p:sp>
        </mc:Fallback>
      </mc:AlternateContent>
      <p:sp>
        <p:nvSpPr>
          <p:cNvPr id="17" name="TextBox 13">
            <a:extLst>
              <a:ext uri="{FF2B5EF4-FFF2-40B4-BE49-F238E27FC236}">
                <a16:creationId xmlns:a16="http://schemas.microsoft.com/office/drawing/2014/main" id="{E302CF99-5BAF-9AFA-CE0A-9FCD173C0995}"/>
              </a:ext>
            </a:extLst>
          </p:cNvPr>
          <p:cNvSpPr txBox="1"/>
          <p:nvPr/>
        </p:nvSpPr>
        <p:spPr>
          <a:xfrm>
            <a:off x="9525000" y="1322313"/>
            <a:ext cx="5167206" cy="726096"/>
          </a:xfrm>
          <a:prstGeom prst="rect">
            <a:avLst/>
          </a:prstGeom>
        </p:spPr>
        <p:txBody>
          <a:bodyPr wrap="square" lIns="0" tIns="0" rIns="0" bIns="0" rtlCol="0" anchor="t">
            <a:spAutoFit/>
          </a:bodyPr>
          <a:lstStyle/>
          <a:p>
            <a:pPr>
              <a:lnSpc>
                <a:spcPts val="6184"/>
              </a:lnSpc>
            </a:pPr>
            <a:r>
              <a:rPr lang="en-US" sz="4400" b="1" dirty="0">
                <a:solidFill>
                  <a:schemeClr val="bg1"/>
                </a:solidFill>
                <a:latin typeface="Aileron Bold"/>
                <a:ea typeface="Aileron Bold"/>
                <a:cs typeface="Aileron Bold"/>
                <a:sym typeface="Aileron Bold"/>
              </a:rPr>
              <a:t>Constrains</a:t>
            </a:r>
          </a:p>
        </p:txBody>
      </p:sp>
      <p:sp>
        <p:nvSpPr>
          <p:cNvPr id="20" name="文本框 19">
            <a:extLst>
              <a:ext uri="{FF2B5EF4-FFF2-40B4-BE49-F238E27FC236}">
                <a16:creationId xmlns:a16="http://schemas.microsoft.com/office/drawing/2014/main" id="{D0B0B40D-5346-0EAE-9846-290A4C19AB86}"/>
              </a:ext>
            </a:extLst>
          </p:cNvPr>
          <p:cNvSpPr txBox="1"/>
          <p:nvPr/>
        </p:nvSpPr>
        <p:spPr>
          <a:xfrm>
            <a:off x="9519605" y="2132144"/>
            <a:ext cx="6096000" cy="461665"/>
          </a:xfrm>
          <a:prstGeom prst="rect">
            <a:avLst/>
          </a:prstGeom>
          <a:noFill/>
        </p:spPr>
        <p:txBody>
          <a:bodyPr wrap="square" rtlCol="0">
            <a:spAutoFit/>
          </a:bodyPr>
          <a:lstStyle/>
          <a:p>
            <a:r>
              <a:rPr lang="en-US" altLang="zh-CN" sz="2000" b="1" dirty="0">
                <a:solidFill>
                  <a:schemeClr val="bg1"/>
                </a:solidFill>
                <a:latin typeface="Aileron Bold" panose="02010600030101010101" charset="0"/>
              </a:rPr>
              <a:t>1.Node Balance and Inventory Dynamics</a:t>
            </a:r>
            <a:r>
              <a:rPr lang="en-US" altLang="zh-CN" sz="2400" dirty="0"/>
              <a:t>:</a:t>
            </a:r>
            <a:endParaRPr lang="zh-CN" altLang="en-US" sz="2400" dirty="0"/>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F239000-36BD-B663-D0F0-48BEF7C3D0F7}"/>
                  </a:ext>
                </a:extLst>
              </p:cNvPr>
              <p:cNvSpPr txBox="1"/>
              <p:nvPr/>
            </p:nvSpPr>
            <p:spPr>
              <a:xfrm>
                <a:off x="9519605" y="2610815"/>
                <a:ext cx="7642349" cy="7800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𝑰</m:t>
                          </m:r>
                        </m:e>
                        <m:sub>
                          <m:r>
                            <a:rPr lang="en-US" altLang="zh-CN" sz="2000" b="1" i="1">
                              <a:solidFill>
                                <a:schemeClr val="bg1"/>
                              </a:solidFill>
                              <a:latin typeface="Cambria Math" panose="02040503050406030204" pitchFamily="18" charset="0"/>
                            </a:rPr>
                            <m:t>𝒔</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𝒌</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𝒕</m:t>
                          </m:r>
                        </m:sub>
                      </m:sSub>
                      <m:r>
                        <a:rPr lang="en-US" altLang="zh-CN" sz="2000" b="1" i="1">
                          <a:solidFill>
                            <a:schemeClr val="bg1"/>
                          </a:solidFill>
                          <a:latin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𝑰</m:t>
                          </m:r>
                        </m:e>
                        <m:sub>
                          <m:r>
                            <a:rPr lang="en-US" altLang="zh-CN" sz="2000" b="1" i="1">
                              <a:solidFill>
                                <a:schemeClr val="bg1"/>
                              </a:solidFill>
                              <a:latin typeface="Cambria Math" panose="02040503050406030204" pitchFamily="18" charset="0"/>
                            </a:rPr>
                            <m:t>𝒔</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𝒌</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𝒕</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𝟏</m:t>
                          </m:r>
                        </m:sub>
                      </m:sSub>
                      <m:r>
                        <a:rPr lang="en-US" altLang="zh-CN" sz="2000" b="1" i="1">
                          <a:solidFill>
                            <a:schemeClr val="bg1"/>
                          </a:solidFill>
                          <a:latin typeface="Cambria Math" panose="02040503050406030204" pitchFamily="18" charset="0"/>
                        </a:rPr>
                        <m:t>+</m:t>
                      </m:r>
                      <m:nary>
                        <m:naryPr>
                          <m:chr m:val="∑"/>
                          <m:supHide m:val="on"/>
                          <m:ctrlPr>
                            <a:rPr lang="en-US" altLang="zh-CN" sz="2000" b="1" i="1">
                              <a:solidFill>
                                <a:schemeClr val="bg1"/>
                              </a:solidFill>
                              <a:latin typeface="Cambria Math" panose="02040503050406030204" pitchFamily="18" charset="0"/>
                            </a:rPr>
                          </m:ctrlPr>
                        </m:naryPr>
                        <m:sub>
                          <m:r>
                            <a:rPr lang="en-US" altLang="zh-CN" sz="2000" b="1" i="1">
                              <a:solidFill>
                                <a:schemeClr val="bg1"/>
                              </a:solidFill>
                              <a:latin typeface="Cambria Math" panose="02040503050406030204" pitchFamily="18" charset="0"/>
                            </a:rPr>
                            <m:t>𝒆</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𝑰𝒏</m:t>
                          </m:r>
                          <m:d>
                            <m:dPr>
                              <m:ctrlPr>
                                <a:rPr lang="en-US" altLang="zh-CN" sz="2000" b="1" i="1">
                                  <a:solidFill>
                                    <a:schemeClr val="bg1"/>
                                  </a:solidFill>
                                  <a:latin typeface="Cambria Math" panose="02040503050406030204" pitchFamily="18" charset="0"/>
                                </a:rPr>
                              </m:ctrlPr>
                            </m:dPr>
                            <m:e>
                              <m:r>
                                <a:rPr lang="en-US" altLang="zh-CN" sz="2000" b="1" i="1">
                                  <a:solidFill>
                                    <a:schemeClr val="bg1"/>
                                  </a:solidFill>
                                  <a:latin typeface="Cambria Math" panose="02040503050406030204" pitchFamily="18" charset="0"/>
                                </a:rPr>
                                <m:t>𝒔</m:t>
                              </m:r>
                            </m:e>
                          </m:d>
                        </m:sub>
                        <m:sup/>
                        <m:e>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𝒆</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𝒌</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𝒕</m:t>
                              </m:r>
                            </m:sub>
                          </m:sSub>
                        </m:e>
                      </m:nary>
                      <m:r>
                        <a:rPr lang="en-US" altLang="zh-CN" sz="2000" b="1" i="1">
                          <a:solidFill>
                            <a:schemeClr val="bg1"/>
                          </a:solidFill>
                          <a:latin typeface="Cambria Math" panose="02040503050406030204" pitchFamily="18" charset="0"/>
                        </a:rPr>
                        <m:t>−</m:t>
                      </m:r>
                      <m:nary>
                        <m:naryPr>
                          <m:chr m:val="∑"/>
                          <m:supHide m:val="on"/>
                          <m:ctrlPr>
                            <a:rPr lang="en-US" altLang="zh-CN" sz="2000" b="1" i="1">
                              <a:solidFill>
                                <a:schemeClr val="bg1"/>
                              </a:solidFill>
                              <a:latin typeface="Cambria Math" panose="02040503050406030204" pitchFamily="18" charset="0"/>
                            </a:rPr>
                          </m:ctrlPr>
                        </m:naryPr>
                        <m:sub>
                          <m:r>
                            <a:rPr lang="en-US" altLang="zh-CN" sz="2000" b="1" i="1">
                              <a:solidFill>
                                <a:schemeClr val="bg1"/>
                              </a:solidFill>
                              <a:latin typeface="Cambria Math" panose="02040503050406030204" pitchFamily="18" charset="0"/>
                            </a:rPr>
                            <m:t>𝒆</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𝑶𝒖𝒕</m:t>
                          </m:r>
                          <m:d>
                            <m:dPr>
                              <m:ctrlPr>
                                <a:rPr lang="en-US" altLang="zh-CN" sz="2000" b="1" i="1">
                                  <a:solidFill>
                                    <a:schemeClr val="bg1"/>
                                  </a:solidFill>
                                  <a:latin typeface="Cambria Math" panose="02040503050406030204" pitchFamily="18" charset="0"/>
                                </a:rPr>
                              </m:ctrlPr>
                            </m:dPr>
                            <m:e>
                              <m:r>
                                <a:rPr lang="en-US" altLang="zh-CN" sz="2000" b="1" i="1">
                                  <a:solidFill>
                                    <a:schemeClr val="bg1"/>
                                  </a:solidFill>
                                  <a:latin typeface="Cambria Math" panose="02040503050406030204" pitchFamily="18" charset="0"/>
                                </a:rPr>
                                <m:t>𝒔</m:t>
                              </m:r>
                            </m:e>
                          </m:d>
                        </m:sub>
                        <m:sup/>
                        <m:e>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𝒆</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𝒌</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𝒕</m:t>
                              </m:r>
                            </m:sub>
                          </m:sSub>
                        </m:e>
                      </m:nary>
                      <m:r>
                        <a:rPr lang="en-US" altLang="zh-CN" sz="2000" b="1" i="1">
                          <a:solidFill>
                            <a:schemeClr val="bg1"/>
                          </a:solidFill>
                          <a:latin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𝒖</m:t>
                          </m:r>
                        </m:e>
                        <m:sub>
                          <m:r>
                            <a:rPr lang="en-US" altLang="zh-CN" sz="2000" b="1" i="1">
                              <a:solidFill>
                                <a:schemeClr val="bg1"/>
                              </a:solidFill>
                              <a:latin typeface="Cambria Math" panose="02040503050406030204" pitchFamily="18" charset="0"/>
                            </a:rPr>
                            <m:t>𝒔</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𝒌</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𝒕</m:t>
                          </m:r>
                        </m:sub>
                      </m:sSub>
                      <m:r>
                        <a:rPr lang="en-US" altLang="zh-CN" sz="2000" b="1" i="1">
                          <a:solidFill>
                            <a:schemeClr val="bg1"/>
                          </a:solidFill>
                          <a:latin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𝒅</m:t>
                          </m:r>
                        </m:e>
                        <m:sub>
                          <m:r>
                            <a:rPr lang="en-US" altLang="zh-CN" sz="2000" b="1" i="1">
                              <a:solidFill>
                                <a:schemeClr val="bg1"/>
                              </a:solidFill>
                              <a:latin typeface="Cambria Math" panose="02040503050406030204" pitchFamily="18" charset="0"/>
                            </a:rPr>
                            <m:t>𝒔</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𝒌</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𝒕</m:t>
                          </m:r>
                        </m:sub>
                      </m:sSub>
                      <m:r>
                        <a:rPr lang="en-US" altLang="zh-CN" sz="2000" b="1" i="1">
                          <a:solidFill>
                            <a:schemeClr val="bg1"/>
                          </a:solidFill>
                          <a:latin typeface="Cambria Math" panose="02040503050406030204" pitchFamily="18" charset="0"/>
                        </a:rPr>
                        <m:t>, ∀</m:t>
                      </m:r>
                      <m:r>
                        <a:rPr lang="en-US" altLang="zh-CN" sz="2000" b="1" i="1">
                          <a:solidFill>
                            <a:schemeClr val="bg1"/>
                          </a:solidFill>
                          <a:latin typeface="Cambria Math" panose="02040503050406030204" pitchFamily="18" charset="0"/>
                        </a:rPr>
                        <m:t>𝒔</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𝒌</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𝒕</m:t>
                      </m:r>
                    </m:oMath>
                  </m:oMathPara>
                </a14:m>
                <a:endParaRPr lang="zh-CN" altLang="en-US" sz="2000" b="1" dirty="0">
                  <a:latin typeface="Aileron Bold" panose="02010600030101010101" charset="0"/>
                </a:endParaRPr>
              </a:p>
            </p:txBody>
          </p:sp>
        </mc:Choice>
        <mc:Fallback xmlns="">
          <p:sp>
            <p:nvSpPr>
              <p:cNvPr id="21" name="文本框 20">
                <a:extLst>
                  <a:ext uri="{FF2B5EF4-FFF2-40B4-BE49-F238E27FC236}">
                    <a16:creationId xmlns:a16="http://schemas.microsoft.com/office/drawing/2014/main" id="{EF239000-36BD-B663-D0F0-48BEF7C3D0F7}"/>
                  </a:ext>
                </a:extLst>
              </p:cNvPr>
              <p:cNvSpPr txBox="1">
                <a:spLocks noRot="1" noChangeAspect="1" noMove="1" noResize="1" noEditPoints="1" noAdjustHandles="1" noChangeArrowheads="1" noChangeShapeType="1" noTextEdit="1"/>
              </p:cNvSpPr>
              <p:nvPr/>
            </p:nvSpPr>
            <p:spPr>
              <a:xfrm>
                <a:off x="9519605" y="2610815"/>
                <a:ext cx="7642349" cy="780085"/>
              </a:xfrm>
              <a:prstGeom prst="rect">
                <a:avLst/>
              </a:prstGeom>
              <a:blipFill>
                <a:blip r:embed="rId5"/>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122DA9D4-6CA8-25B9-CEA4-5CF0E7D65E5D}"/>
              </a:ext>
            </a:extLst>
          </p:cNvPr>
          <p:cNvSpPr txBox="1"/>
          <p:nvPr/>
        </p:nvSpPr>
        <p:spPr>
          <a:xfrm>
            <a:off x="9519605" y="3479034"/>
            <a:ext cx="6096000" cy="461665"/>
          </a:xfrm>
          <a:prstGeom prst="rect">
            <a:avLst/>
          </a:prstGeom>
          <a:noFill/>
        </p:spPr>
        <p:txBody>
          <a:bodyPr wrap="square" rtlCol="0">
            <a:spAutoFit/>
          </a:bodyPr>
          <a:lstStyle/>
          <a:p>
            <a:r>
              <a:rPr lang="en-US" altLang="zh-CN" sz="2000" b="1" dirty="0">
                <a:solidFill>
                  <a:schemeClr val="bg1"/>
                </a:solidFill>
                <a:latin typeface="Aileron Bold" panose="02010600030101010101" charset="0"/>
              </a:rPr>
              <a:t>2. Demand Satisfaction</a:t>
            </a:r>
            <a:r>
              <a:rPr lang="en-US" altLang="zh-CN" sz="2400" dirty="0"/>
              <a:t>:</a:t>
            </a:r>
            <a:endParaRPr lang="zh-CN" altLang="en-US" sz="24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6A8E814-7396-6277-B489-E4F8EC522ED0}"/>
                  </a:ext>
                </a:extLst>
              </p:cNvPr>
              <p:cNvSpPr txBox="1"/>
              <p:nvPr/>
            </p:nvSpPr>
            <p:spPr>
              <a:xfrm>
                <a:off x="9519605" y="4011581"/>
                <a:ext cx="5227970" cy="7467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000" b="1" i="1" smtClean="0">
                              <a:solidFill>
                                <a:schemeClr val="bg1"/>
                              </a:solidFill>
                              <a:latin typeface="Cambria Math" panose="02040503050406030204" pitchFamily="18" charset="0"/>
                            </a:rPr>
                          </m:ctrlPr>
                        </m:naryPr>
                        <m:sub>
                          <m:r>
                            <a:rPr lang="en-US" altLang="zh-CN" sz="2000" b="1" i="1">
                              <a:solidFill>
                                <a:schemeClr val="bg1"/>
                              </a:solidFill>
                              <a:latin typeface="Cambria Math" panose="02040503050406030204" pitchFamily="18" charset="0"/>
                            </a:rPr>
                            <m:t>𝒕</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𝑻</m:t>
                          </m:r>
                        </m:sub>
                        <m:sup/>
                        <m:e>
                          <m:d>
                            <m:dPr>
                              <m:ctrlPr>
                                <a:rPr lang="en-US" altLang="zh-CN" sz="2000" b="1" i="1">
                                  <a:solidFill>
                                    <a:schemeClr val="bg1"/>
                                  </a:solidFill>
                                  <a:latin typeface="Cambria Math" panose="02040503050406030204" pitchFamily="18" charset="0"/>
                                </a:rPr>
                              </m:ctrlPr>
                            </m:dPr>
                            <m:e>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𝒖</m:t>
                                  </m:r>
                                </m:e>
                                <m:sub>
                                  <m:r>
                                    <a:rPr lang="en-US" altLang="zh-CN" sz="2000" b="1" i="1">
                                      <a:solidFill>
                                        <a:schemeClr val="bg1"/>
                                      </a:solidFill>
                                      <a:latin typeface="Cambria Math" panose="02040503050406030204" pitchFamily="18" charset="0"/>
                                    </a:rPr>
                                    <m:t>𝑺</m:t>
                                  </m:r>
                                  <m:r>
                                    <a:rPr lang="en-US" altLang="zh-CN" sz="2000" b="1" i="1">
                                      <a:solidFill>
                                        <a:schemeClr val="bg1"/>
                                      </a:solidFill>
                                      <a:latin typeface="Cambria Math" panose="02040503050406030204" pitchFamily="18" charset="0"/>
                                    </a:rPr>
                                    <m:t>𝟏</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𝒌</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𝒕</m:t>
                                  </m:r>
                                </m:sub>
                              </m:sSub>
                              <m:r>
                                <a:rPr lang="en-US" altLang="zh-CN" sz="2000" b="1" i="1">
                                  <a:solidFill>
                                    <a:schemeClr val="bg1"/>
                                  </a:solidFill>
                                  <a:latin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𝒖</m:t>
                                  </m:r>
                                </m:e>
                                <m:sub>
                                  <m:r>
                                    <a:rPr lang="en-US" altLang="zh-CN" sz="2000" b="1" i="1">
                                      <a:solidFill>
                                        <a:schemeClr val="bg1"/>
                                      </a:solidFill>
                                      <a:latin typeface="Cambria Math" panose="02040503050406030204" pitchFamily="18" charset="0"/>
                                    </a:rPr>
                                    <m:t>𝑺</m:t>
                                  </m:r>
                                  <m:r>
                                    <a:rPr lang="en-US" altLang="zh-CN" sz="2000" b="1" i="1">
                                      <a:solidFill>
                                        <a:schemeClr val="bg1"/>
                                      </a:solidFill>
                                      <a:latin typeface="Cambria Math" panose="02040503050406030204" pitchFamily="18" charset="0"/>
                                    </a:rPr>
                                    <m:t>𝟒</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𝒌</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𝒕</m:t>
                                  </m:r>
                                </m:sub>
                              </m:sSub>
                            </m:e>
                          </m:d>
                        </m:e>
                      </m:nary>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𝑫𝒂𝒊𝒍𝒚𝑵𝒆𝒆</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𝒅</m:t>
                          </m:r>
                        </m:e>
                        <m:sub>
                          <m:r>
                            <a:rPr lang="en-US" altLang="zh-CN" sz="2000" b="1" i="1">
                              <a:solidFill>
                                <a:schemeClr val="bg1"/>
                              </a:solidFill>
                              <a:latin typeface="Cambria Math" panose="02040503050406030204" pitchFamily="18" charset="0"/>
                            </a:rPr>
                            <m:t>𝒌</m:t>
                          </m:r>
                        </m:sub>
                      </m:sSub>
                      <m:r>
                        <a:rPr lang="en-US" altLang="zh-CN" sz="2000" b="1" i="1">
                          <a:solidFill>
                            <a:schemeClr val="bg1"/>
                          </a:solidFill>
                          <a:latin typeface="Cambria Math" panose="02040503050406030204" pitchFamily="18" charset="0"/>
                        </a:rPr>
                        <m:t>, ∀</m:t>
                      </m:r>
                      <m:r>
                        <a:rPr lang="en-US" altLang="zh-CN" sz="2000" b="1" i="1">
                          <a:solidFill>
                            <a:schemeClr val="bg1"/>
                          </a:solidFill>
                          <a:latin typeface="Cambria Math" panose="02040503050406030204" pitchFamily="18" charset="0"/>
                        </a:rPr>
                        <m:t>𝒌</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𝑲</m:t>
                      </m:r>
                    </m:oMath>
                  </m:oMathPara>
                </a14:m>
                <a:endParaRPr lang="zh-CN" altLang="en-US" sz="2000" b="1" dirty="0"/>
              </a:p>
            </p:txBody>
          </p:sp>
        </mc:Choice>
        <mc:Fallback xmlns="">
          <p:sp>
            <p:nvSpPr>
              <p:cNvPr id="23" name="文本框 22">
                <a:extLst>
                  <a:ext uri="{FF2B5EF4-FFF2-40B4-BE49-F238E27FC236}">
                    <a16:creationId xmlns:a16="http://schemas.microsoft.com/office/drawing/2014/main" id="{46A8E814-7396-6277-B489-E4F8EC522ED0}"/>
                  </a:ext>
                </a:extLst>
              </p:cNvPr>
              <p:cNvSpPr txBox="1">
                <a:spLocks noRot="1" noChangeAspect="1" noMove="1" noResize="1" noEditPoints="1" noAdjustHandles="1" noChangeArrowheads="1" noChangeShapeType="1" noTextEdit="1"/>
              </p:cNvSpPr>
              <p:nvPr/>
            </p:nvSpPr>
            <p:spPr>
              <a:xfrm>
                <a:off x="9519605" y="4011581"/>
                <a:ext cx="5227970" cy="746743"/>
              </a:xfrm>
              <a:prstGeom prst="rect">
                <a:avLst/>
              </a:prstGeom>
              <a:blipFill>
                <a:blip r:embed="rId6"/>
                <a:stretch>
                  <a:fillRect/>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F7B4379D-AF4D-F818-5B14-7BD7969C7E82}"/>
              </a:ext>
            </a:extLst>
          </p:cNvPr>
          <p:cNvSpPr txBox="1"/>
          <p:nvPr/>
        </p:nvSpPr>
        <p:spPr>
          <a:xfrm>
            <a:off x="9519605" y="4829206"/>
            <a:ext cx="6096000" cy="400110"/>
          </a:xfrm>
          <a:prstGeom prst="rect">
            <a:avLst/>
          </a:prstGeom>
          <a:noFill/>
        </p:spPr>
        <p:txBody>
          <a:bodyPr wrap="square" rtlCol="0">
            <a:spAutoFit/>
          </a:bodyPr>
          <a:lstStyle/>
          <a:p>
            <a:r>
              <a:rPr lang="en-US" altLang="zh-CN" sz="2000" b="1" dirty="0">
                <a:solidFill>
                  <a:schemeClr val="bg1"/>
                </a:solidFill>
                <a:latin typeface="Aileron Bold" panose="02010600030101010101" charset="0"/>
              </a:rPr>
              <a:t>3. Pipeline Capacity</a:t>
            </a:r>
            <a:endParaRPr lang="zh-CN" altLang="en-US" sz="2400"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42A12506-24B2-9756-341C-F4EE87DBD16F}"/>
                  </a:ext>
                </a:extLst>
              </p:cNvPr>
              <p:cNvSpPr txBox="1"/>
              <p:nvPr/>
            </p:nvSpPr>
            <p:spPr>
              <a:xfrm>
                <a:off x="9519605" y="5267833"/>
                <a:ext cx="2789546" cy="7467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000" b="1" i="1" smtClean="0">
                              <a:solidFill>
                                <a:schemeClr val="bg1"/>
                              </a:solidFill>
                              <a:latin typeface="Cambria Math" panose="02040503050406030204" pitchFamily="18" charset="0"/>
                            </a:rPr>
                          </m:ctrlPr>
                        </m:naryPr>
                        <m:sub>
                          <m:r>
                            <a:rPr lang="en-US" altLang="zh-CN" sz="2000" b="1" i="1">
                              <a:solidFill>
                                <a:schemeClr val="bg1"/>
                              </a:solidFill>
                              <a:latin typeface="Cambria Math" panose="02040503050406030204" pitchFamily="18" charset="0"/>
                            </a:rPr>
                            <m:t>𝒌</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𝑲</m:t>
                          </m:r>
                        </m:sub>
                        <m:sup/>
                        <m:e>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𝒆</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𝒌</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𝒕</m:t>
                              </m:r>
                            </m:sub>
                          </m:sSub>
                        </m:e>
                      </m:nary>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𝑪𝒂</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𝒑</m:t>
                          </m:r>
                        </m:e>
                        <m:sub>
                          <m:r>
                            <a:rPr lang="en-US" altLang="zh-CN" sz="2000" b="1" i="1">
                              <a:solidFill>
                                <a:schemeClr val="bg1"/>
                              </a:solidFill>
                              <a:latin typeface="Cambria Math" panose="02040503050406030204" pitchFamily="18" charset="0"/>
                            </a:rPr>
                            <m:t>𝒆</m:t>
                          </m:r>
                        </m:sub>
                      </m:sSub>
                      <m:r>
                        <a:rPr lang="en-US" altLang="zh-CN" sz="2000" b="1" i="1">
                          <a:solidFill>
                            <a:schemeClr val="bg1"/>
                          </a:solidFill>
                          <a:latin typeface="Cambria Math" panose="02040503050406030204" pitchFamily="18" charset="0"/>
                        </a:rPr>
                        <m:t>, ∀</m:t>
                      </m:r>
                      <m:r>
                        <a:rPr lang="en-US" altLang="zh-CN" sz="2000" b="1" i="1">
                          <a:solidFill>
                            <a:schemeClr val="bg1"/>
                          </a:solidFill>
                          <a:latin typeface="Cambria Math" panose="02040503050406030204" pitchFamily="18" charset="0"/>
                        </a:rPr>
                        <m:t>𝒆</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𝒕</m:t>
                      </m:r>
                    </m:oMath>
                  </m:oMathPara>
                </a14:m>
                <a:endParaRPr lang="zh-CN" altLang="en-US" sz="2000" b="1" dirty="0"/>
              </a:p>
            </p:txBody>
          </p:sp>
        </mc:Choice>
        <mc:Fallback xmlns="">
          <p:sp>
            <p:nvSpPr>
              <p:cNvPr id="25" name="文本框 24">
                <a:extLst>
                  <a:ext uri="{FF2B5EF4-FFF2-40B4-BE49-F238E27FC236}">
                    <a16:creationId xmlns:a16="http://schemas.microsoft.com/office/drawing/2014/main" id="{42A12506-24B2-9756-341C-F4EE87DBD16F}"/>
                  </a:ext>
                </a:extLst>
              </p:cNvPr>
              <p:cNvSpPr txBox="1">
                <a:spLocks noRot="1" noChangeAspect="1" noMove="1" noResize="1" noEditPoints="1" noAdjustHandles="1" noChangeArrowheads="1" noChangeShapeType="1" noTextEdit="1"/>
              </p:cNvSpPr>
              <p:nvPr/>
            </p:nvSpPr>
            <p:spPr>
              <a:xfrm>
                <a:off x="9519605" y="5267833"/>
                <a:ext cx="2789546" cy="746743"/>
              </a:xfrm>
              <a:prstGeom prst="rect">
                <a:avLst/>
              </a:prstGeom>
              <a:blipFill>
                <a:blip r:embed="rId7"/>
                <a:stretch>
                  <a:fillRect/>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3ECE2179-BACA-44AD-73F9-F65114722C0A}"/>
              </a:ext>
            </a:extLst>
          </p:cNvPr>
          <p:cNvSpPr txBox="1"/>
          <p:nvPr/>
        </p:nvSpPr>
        <p:spPr>
          <a:xfrm>
            <a:off x="9519605" y="6117823"/>
            <a:ext cx="8901006" cy="707886"/>
          </a:xfrm>
          <a:prstGeom prst="rect">
            <a:avLst/>
          </a:prstGeom>
          <a:noFill/>
        </p:spPr>
        <p:txBody>
          <a:bodyPr wrap="square" rtlCol="0">
            <a:spAutoFit/>
          </a:bodyPr>
          <a:lstStyle/>
          <a:p>
            <a:r>
              <a:rPr lang="en-US" altLang="zh-CN" sz="2000" b="1" dirty="0">
                <a:solidFill>
                  <a:schemeClr val="bg1"/>
                </a:solidFill>
                <a:latin typeface="Aileron Bold" panose="02010600030101010101" charset="0"/>
              </a:rPr>
              <a:t>4. Mutual Exclusion (Big-M Linearization for Hub S2): For Group A (S2 to S3 vs. S2 to E2):</a:t>
            </a:r>
            <a:endParaRPr lang="zh-CN" altLang="en-US" sz="2400" dirty="0"/>
          </a:p>
        </p:txBody>
      </p:sp>
      <p:sp>
        <p:nvSpPr>
          <p:cNvPr id="28" name="文本框 27">
            <a:extLst>
              <a:ext uri="{FF2B5EF4-FFF2-40B4-BE49-F238E27FC236}">
                <a16:creationId xmlns:a16="http://schemas.microsoft.com/office/drawing/2014/main" id="{924E04D1-C5B7-2F99-90FB-4366C5F56900}"/>
              </a:ext>
            </a:extLst>
          </p:cNvPr>
          <p:cNvSpPr txBox="1"/>
          <p:nvPr/>
        </p:nvSpPr>
        <p:spPr>
          <a:xfrm>
            <a:off x="9519605" y="8628355"/>
            <a:ext cx="6096000" cy="400110"/>
          </a:xfrm>
          <a:prstGeom prst="rect">
            <a:avLst/>
          </a:prstGeom>
          <a:noFill/>
        </p:spPr>
        <p:txBody>
          <a:bodyPr wrap="square" rtlCol="0">
            <a:spAutoFit/>
          </a:bodyPr>
          <a:lstStyle/>
          <a:p>
            <a:r>
              <a:rPr lang="en-US" altLang="zh-CN" sz="2000" b="1" dirty="0">
                <a:solidFill>
                  <a:schemeClr val="bg1"/>
                </a:solidFill>
                <a:latin typeface="Aileron Bold" panose="02010600030101010101" charset="0"/>
              </a:rPr>
              <a:t>5.Variable Domains</a:t>
            </a:r>
            <a:endParaRPr lang="zh-CN" altLang="en-US" sz="2400" dirty="0"/>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9BC298C-1EA5-BEC4-8734-5FE283E415DF}"/>
                  </a:ext>
                </a:extLst>
              </p:cNvPr>
              <p:cNvSpPr txBox="1"/>
              <p:nvPr/>
            </p:nvSpPr>
            <p:spPr>
              <a:xfrm>
                <a:off x="9601199" y="9089522"/>
                <a:ext cx="2221249" cy="321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𝑰</m:t>
                          </m:r>
                        </m:e>
                        <m:sub>
                          <m:r>
                            <a:rPr lang="en-US" altLang="zh-CN" sz="2000" b="1" i="1">
                              <a:solidFill>
                                <a:schemeClr val="bg1"/>
                              </a:solidFill>
                              <a:latin typeface="Cambria Math" panose="02040503050406030204" pitchFamily="18" charset="0"/>
                            </a:rPr>
                            <m:t>𝒎𝒊𝒏</m:t>
                          </m:r>
                        </m:sub>
                      </m:sSub>
                      <m:r>
                        <a:rPr lang="en-US" altLang="zh-CN" sz="2000" b="1" i="1">
                          <a:solidFill>
                            <a:schemeClr val="bg1"/>
                          </a:solidFill>
                          <a:latin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𝑰</m:t>
                          </m:r>
                        </m:e>
                        <m:sub>
                          <m:r>
                            <a:rPr lang="en-US" altLang="zh-CN" sz="2000" b="1" i="1">
                              <a:solidFill>
                                <a:schemeClr val="bg1"/>
                              </a:solidFill>
                              <a:latin typeface="Cambria Math" panose="02040503050406030204" pitchFamily="18" charset="0"/>
                            </a:rPr>
                            <m:t>𝒔</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𝒌</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𝒕</m:t>
                          </m:r>
                        </m:sub>
                      </m:sSub>
                      <m:r>
                        <a:rPr lang="en-US" altLang="zh-CN" sz="2000" b="1" i="1">
                          <a:solidFill>
                            <a:schemeClr val="bg1"/>
                          </a:solidFill>
                          <a:latin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𝑰</m:t>
                          </m:r>
                        </m:e>
                        <m:sub>
                          <m:r>
                            <a:rPr lang="en-US" altLang="zh-CN" sz="2000" b="1" i="1">
                              <a:solidFill>
                                <a:schemeClr val="bg1"/>
                              </a:solidFill>
                              <a:latin typeface="Cambria Math" panose="02040503050406030204" pitchFamily="18" charset="0"/>
                            </a:rPr>
                            <m:t>𝒎𝒂𝒙</m:t>
                          </m:r>
                        </m:sub>
                      </m:sSub>
                    </m:oMath>
                  </m:oMathPara>
                </a14:m>
                <a:endParaRPr lang="zh-CN" altLang="en-US" sz="2000" b="1" dirty="0"/>
              </a:p>
            </p:txBody>
          </p:sp>
        </mc:Choice>
        <mc:Fallback xmlns="">
          <p:sp>
            <p:nvSpPr>
              <p:cNvPr id="29" name="文本框 28">
                <a:extLst>
                  <a:ext uri="{FF2B5EF4-FFF2-40B4-BE49-F238E27FC236}">
                    <a16:creationId xmlns:a16="http://schemas.microsoft.com/office/drawing/2014/main" id="{29BC298C-1EA5-BEC4-8734-5FE283E415DF}"/>
                  </a:ext>
                </a:extLst>
              </p:cNvPr>
              <p:cNvSpPr txBox="1">
                <a:spLocks noRot="1" noChangeAspect="1" noMove="1" noResize="1" noEditPoints="1" noAdjustHandles="1" noChangeArrowheads="1" noChangeShapeType="1" noTextEdit="1"/>
              </p:cNvSpPr>
              <p:nvPr/>
            </p:nvSpPr>
            <p:spPr>
              <a:xfrm>
                <a:off x="9601199" y="9089522"/>
                <a:ext cx="2221249" cy="321178"/>
              </a:xfrm>
              <a:prstGeom prst="rect">
                <a:avLst/>
              </a:prstGeom>
              <a:blipFill>
                <a:blip r:embed="rId8"/>
                <a:stretch>
                  <a:fillRect l="-2198"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5596028D-2C14-83CF-6751-9BE5660A4AC4}"/>
                  </a:ext>
                </a:extLst>
              </p:cNvPr>
              <p:cNvSpPr txBox="1"/>
              <p:nvPr/>
            </p:nvSpPr>
            <p:spPr>
              <a:xfrm>
                <a:off x="12023724" y="9089522"/>
                <a:ext cx="2372701" cy="321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𝒆</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𝒌</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𝒕</m:t>
                          </m:r>
                        </m:sub>
                      </m:sSub>
                      <m:r>
                        <a:rPr lang="en-US" altLang="zh-CN" sz="2000" b="1" i="1">
                          <a:solidFill>
                            <a:schemeClr val="bg1"/>
                          </a:solidFill>
                          <a:latin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𝑰</m:t>
                          </m:r>
                        </m:e>
                        <m:sub>
                          <m:r>
                            <a:rPr lang="en-US" altLang="zh-CN" sz="2000" b="1" i="1">
                              <a:solidFill>
                                <a:schemeClr val="bg1"/>
                              </a:solidFill>
                              <a:latin typeface="Cambria Math" panose="02040503050406030204" pitchFamily="18" charset="0"/>
                            </a:rPr>
                            <m:t>𝒔</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𝒌</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𝒕</m:t>
                          </m:r>
                        </m:sub>
                      </m:sSub>
                      <m:r>
                        <a:rPr lang="en-US" altLang="zh-CN" sz="2000" b="1" i="1">
                          <a:solidFill>
                            <a:schemeClr val="bg1"/>
                          </a:solidFill>
                          <a:latin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𝒖</m:t>
                          </m:r>
                        </m:e>
                        <m:sub>
                          <m:r>
                            <a:rPr lang="en-US" altLang="zh-CN" sz="2000" b="1" i="1">
                              <a:solidFill>
                                <a:schemeClr val="bg1"/>
                              </a:solidFill>
                              <a:latin typeface="Cambria Math" panose="02040503050406030204" pitchFamily="18" charset="0"/>
                            </a:rPr>
                            <m:t>𝒎</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𝒌</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𝒕</m:t>
                          </m:r>
                        </m:sub>
                      </m:sSub>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𝟎</m:t>
                      </m:r>
                    </m:oMath>
                  </m:oMathPara>
                </a14:m>
                <a:endParaRPr lang="zh-CN" altLang="en-US" sz="2000" b="1" dirty="0"/>
              </a:p>
            </p:txBody>
          </p:sp>
        </mc:Choice>
        <mc:Fallback xmlns="">
          <p:sp>
            <p:nvSpPr>
              <p:cNvPr id="30" name="文本框 29">
                <a:extLst>
                  <a:ext uri="{FF2B5EF4-FFF2-40B4-BE49-F238E27FC236}">
                    <a16:creationId xmlns:a16="http://schemas.microsoft.com/office/drawing/2014/main" id="{5596028D-2C14-83CF-6751-9BE5660A4AC4}"/>
                  </a:ext>
                </a:extLst>
              </p:cNvPr>
              <p:cNvSpPr txBox="1">
                <a:spLocks noRot="1" noChangeAspect="1" noMove="1" noResize="1" noEditPoints="1" noAdjustHandles="1" noChangeArrowheads="1" noChangeShapeType="1" noTextEdit="1"/>
              </p:cNvSpPr>
              <p:nvPr/>
            </p:nvSpPr>
            <p:spPr>
              <a:xfrm>
                <a:off x="12023724" y="9089522"/>
                <a:ext cx="2372701" cy="321178"/>
              </a:xfrm>
              <a:prstGeom prst="rect">
                <a:avLst/>
              </a:prstGeom>
              <a:blipFill>
                <a:blip r:embed="rId9"/>
                <a:stretch>
                  <a:fillRect l="-1282" r="-2051"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F1C5A012-2DD1-32B8-5826-7D5B3C891E74}"/>
                  </a:ext>
                </a:extLst>
              </p:cNvPr>
              <p:cNvSpPr txBox="1"/>
              <p:nvPr/>
            </p:nvSpPr>
            <p:spPr>
              <a:xfrm>
                <a:off x="14597701" y="9064045"/>
                <a:ext cx="1366080" cy="321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altLang="zh-CN" sz="2000" b="1" i="1" smtClean="0">
                              <a:solidFill>
                                <a:schemeClr val="bg1"/>
                              </a:solidFill>
                              <a:latin typeface="Cambria Math" panose="02040503050406030204" pitchFamily="18" charset="0"/>
                            </a:rPr>
                          </m:ctrlPr>
                        </m:sSubPr>
                        <m:e>
                          <m:r>
                            <a:rPr lang="es-ES" altLang="zh-CN" sz="2000" b="1" i="1">
                              <a:solidFill>
                                <a:schemeClr val="bg1"/>
                              </a:solidFill>
                              <a:latin typeface="Cambria Math" panose="02040503050406030204" pitchFamily="18" charset="0"/>
                            </a:rPr>
                            <m:t>𝒚</m:t>
                          </m:r>
                        </m:e>
                        <m:sub>
                          <m:r>
                            <a:rPr lang="es-ES" altLang="zh-CN" sz="2000" b="1" i="1">
                              <a:solidFill>
                                <a:schemeClr val="bg1"/>
                              </a:solidFill>
                              <a:latin typeface="Cambria Math" panose="02040503050406030204" pitchFamily="18" charset="0"/>
                            </a:rPr>
                            <m:t>𝒏</m:t>
                          </m:r>
                          <m:r>
                            <a:rPr lang="es-ES" altLang="zh-CN" sz="2000" b="1" i="1">
                              <a:solidFill>
                                <a:schemeClr val="bg1"/>
                              </a:solidFill>
                              <a:latin typeface="Cambria Math" panose="02040503050406030204" pitchFamily="18" charset="0"/>
                            </a:rPr>
                            <m:t>,</m:t>
                          </m:r>
                          <m:r>
                            <a:rPr lang="es-ES" altLang="zh-CN" sz="2000" b="1" i="1">
                              <a:solidFill>
                                <a:schemeClr val="bg1"/>
                              </a:solidFill>
                              <a:latin typeface="Cambria Math" panose="02040503050406030204" pitchFamily="18" charset="0"/>
                            </a:rPr>
                            <m:t>𝒕</m:t>
                          </m:r>
                        </m:sub>
                      </m:sSub>
                      <m:r>
                        <a:rPr lang="es-ES" altLang="zh-CN" sz="2000" b="1" i="1">
                          <a:solidFill>
                            <a:schemeClr val="bg1"/>
                          </a:solidFill>
                          <a:latin typeface="Cambria Math" panose="02040503050406030204" pitchFamily="18" charset="0"/>
                        </a:rPr>
                        <m:t>∈</m:t>
                      </m:r>
                      <m:r>
                        <m:rPr>
                          <m:lit/>
                        </m:rPr>
                        <a:rPr lang="es-ES" altLang="zh-CN" sz="2000" b="1" i="1">
                          <a:solidFill>
                            <a:schemeClr val="bg1"/>
                          </a:solidFill>
                          <a:latin typeface="Cambria Math" panose="02040503050406030204" pitchFamily="18" charset="0"/>
                        </a:rPr>
                        <m:t>{</m:t>
                      </m:r>
                      <m:r>
                        <a:rPr lang="es-ES" altLang="zh-CN" sz="2000" b="1" i="1">
                          <a:solidFill>
                            <a:schemeClr val="bg1"/>
                          </a:solidFill>
                          <a:latin typeface="Cambria Math" panose="02040503050406030204" pitchFamily="18" charset="0"/>
                        </a:rPr>
                        <m:t>𝟎</m:t>
                      </m:r>
                      <m:r>
                        <a:rPr lang="es-ES" altLang="zh-CN" sz="2000" b="1" i="1">
                          <a:solidFill>
                            <a:schemeClr val="bg1"/>
                          </a:solidFill>
                          <a:latin typeface="Cambria Math" panose="02040503050406030204" pitchFamily="18" charset="0"/>
                        </a:rPr>
                        <m:t>,</m:t>
                      </m:r>
                      <m:r>
                        <a:rPr lang="es-ES" altLang="zh-CN" sz="2000" b="1" i="1">
                          <a:solidFill>
                            <a:schemeClr val="bg1"/>
                          </a:solidFill>
                          <a:latin typeface="Cambria Math" panose="02040503050406030204" pitchFamily="18" charset="0"/>
                        </a:rPr>
                        <m:t>𝟏</m:t>
                      </m:r>
                      <m:r>
                        <m:rPr>
                          <m:lit/>
                        </m:rPr>
                        <a:rPr lang="es-ES" altLang="zh-CN" sz="2000" b="1" i="1">
                          <a:solidFill>
                            <a:schemeClr val="bg1"/>
                          </a:solidFill>
                          <a:latin typeface="Cambria Math" panose="02040503050406030204" pitchFamily="18" charset="0"/>
                        </a:rPr>
                        <m:t>}</m:t>
                      </m:r>
                    </m:oMath>
                  </m:oMathPara>
                </a14:m>
                <a:endParaRPr lang="zh-CN" altLang="en-US" sz="2000" b="1" dirty="0"/>
              </a:p>
            </p:txBody>
          </p:sp>
        </mc:Choice>
        <mc:Fallback xmlns="">
          <p:sp>
            <p:nvSpPr>
              <p:cNvPr id="31" name="文本框 30">
                <a:extLst>
                  <a:ext uri="{FF2B5EF4-FFF2-40B4-BE49-F238E27FC236}">
                    <a16:creationId xmlns:a16="http://schemas.microsoft.com/office/drawing/2014/main" id="{F1C5A012-2DD1-32B8-5826-7D5B3C891E74}"/>
                  </a:ext>
                </a:extLst>
              </p:cNvPr>
              <p:cNvSpPr txBox="1">
                <a:spLocks noRot="1" noChangeAspect="1" noMove="1" noResize="1" noEditPoints="1" noAdjustHandles="1" noChangeArrowheads="1" noChangeShapeType="1" noTextEdit="1"/>
              </p:cNvSpPr>
              <p:nvPr/>
            </p:nvSpPr>
            <p:spPr>
              <a:xfrm>
                <a:off x="14597701" y="9064045"/>
                <a:ext cx="1366080" cy="321178"/>
              </a:xfrm>
              <a:prstGeom prst="rect">
                <a:avLst/>
              </a:prstGeom>
              <a:blipFill>
                <a:blip r:embed="rId10"/>
                <a:stretch>
                  <a:fillRect l="-4464" r="-6250" b="-301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B9A57731-3EC5-2493-E011-DB0ACAB715C8}"/>
                  </a:ext>
                </a:extLst>
              </p:cNvPr>
              <p:cNvSpPr txBox="1"/>
              <p:nvPr/>
            </p:nvSpPr>
            <p:spPr>
              <a:xfrm>
                <a:off x="9493980" y="6886766"/>
                <a:ext cx="4136196" cy="1534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1" i="1" smtClean="0">
                              <a:solidFill>
                                <a:schemeClr val="bg1"/>
                              </a:solidFill>
                              <a:latin typeface="Cambria Math" panose="02040503050406030204" pitchFamily="18" charset="0"/>
                            </a:rPr>
                          </m:ctrlPr>
                        </m:dPr>
                        <m:e>
                          <m:m>
                            <m:mPr>
                              <m:plcHide m:val="on"/>
                              <m:mcs>
                                <m:mc>
                                  <m:mcPr>
                                    <m:count m:val="1"/>
                                    <m:mcJc m:val="center"/>
                                  </m:mcPr>
                                </m:mc>
                              </m:mcs>
                              <m:ctrlPr>
                                <a:rPr lang="en-US" altLang="zh-CN" sz="2000" b="1" i="1" smtClean="0">
                                  <a:solidFill>
                                    <a:schemeClr val="bg1"/>
                                  </a:solidFill>
                                  <a:latin typeface="Cambria Math" panose="02040503050406030204" pitchFamily="18" charset="0"/>
                                </a:rPr>
                              </m:ctrlPr>
                            </m:mPr>
                            <m:mr>
                              <m:e>
                                <m:r>
                                  <m:rPr>
                                    <m:lit/>
                                  </m:rPr>
                                  <a:rPr lang="en-US" altLang="zh-CN" sz="2000" b="1" i="1">
                                    <a:solidFill>
                                      <a:schemeClr val="bg1"/>
                                    </a:solidFill>
                                    <a:latin typeface="Cambria Math" panose="02040503050406030204" pitchFamily="18" charset="0"/>
                                  </a:rPr>
                                  <m:t> </m:t>
                                </m:r>
                                <m:nary>
                                  <m:naryPr>
                                    <m:chr m:val="∑"/>
                                    <m:supHide m:val="on"/>
                                    <m:ctrlPr>
                                      <a:rPr lang="en-US" altLang="zh-CN" sz="2000" b="1" i="1" smtClean="0">
                                        <a:solidFill>
                                          <a:schemeClr val="bg1"/>
                                        </a:solidFill>
                                        <a:latin typeface="Cambria Math" panose="02040503050406030204" pitchFamily="18" charset="0"/>
                                      </a:rPr>
                                    </m:ctrlPr>
                                  </m:naryPr>
                                  <m:sub>
                                    <m:r>
                                      <a:rPr lang="en-US" altLang="zh-CN" sz="2000" b="1" i="1">
                                        <a:solidFill>
                                          <a:schemeClr val="bg1"/>
                                        </a:solidFill>
                                        <a:latin typeface="Cambria Math" panose="02040503050406030204" pitchFamily="18" charset="0"/>
                                      </a:rPr>
                                      <m:t>𝐤</m:t>
                                    </m:r>
                                    <m:r>
                                      <m:rPr>
                                        <m:lit/>
                                      </m:rPr>
                                      <a:rPr lang="en-US" altLang="zh-CN" sz="2000" b="1" i="1">
                                        <a:solidFill>
                                          <a:schemeClr val="bg1"/>
                                        </a:solidFill>
                                        <a:latin typeface="Cambria Math" panose="02040503050406030204" pitchFamily="18" charset="0"/>
                                      </a:rPr>
                                      <m:t> </m:t>
                                    </m:r>
                                    <m:r>
                                      <a:rPr lang="en-US" altLang="zh-CN" sz="2000" b="1" i="1">
                                        <a:solidFill>
                                          <a:schemeClr val="bg1"/>
                                        </a:solidFill>
                                        <a:latin typeface="Cambria Math" panose="02040503050406030204" pitchFamily="18" charset="0"/>
                                      </a:rPr>
                                      <m:t>∈</m:t>
                                    </m:r>
                                    <m:r>
                                      <m:rPr>
                                        <m:sty m:val="p"/>
                                      </m:rPr>
                                      <a:rPr lang="en-US" altLang="zh-CN" sz="2000" b="1" i="1" smtClean="0">
                                        <a:solidFill>
                                          <a:schemeClr val="bg1"/>
                                        </a:solidFill>
                                        <a:latin typeface="Cambria Math" panose="02040503050406030204" pitchFamily="18" charset="0"/>
                                      </a:rPr>
                                      <m:t>K</m:t>
                                    </m:r>
                                  </m:sub>
                                  <m:sup/>
                                  <m:e>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d>
                                          <m:dPr>
                                            <m:ctrlPr>
                                              <a:rPr lang="en-US" altLang="zh-CN" sz="2000" b="1" i="1">
                                                <a:solidFill>
                                                  <a:schemeClr val="bg1"/>
                                                </a:solidFill>
                                                <a:latin typeface="Cambria Math" panose="02040503050406030204" pitchFamily="18" charset="0"/>
                                              </a:rPr>
                                            </m:ctrlPr>
                                          </m:dPr>
                                          <m:e>
                                            <m:r>
                                              <a:rPr lang="en-US" altLang="zh-CN" sz="2000" b="1" i="1">
                                                <a:solidFill>
                                                  <a:schemeClr val="bg1"/>
                                                </a:solidFill>
                                                <a:latin typeface="Cambria Math" panose="02040503050406030204" pitchFamily="18" charset="0"/>
                                              </a:rPr>
                                              <m:t>𝐒𝟐</m:t>
                                            </m:r>
                                            <m:r>
                                              <m:rPr>
                                                <m:lit/>
                                              </m:rPr>
                                              <a:rPr lang="en-US" altLang="zh-CN" sz="2000" b="1" i="1">
                                                <a:solidFill>
                                                  <a:schemeClr val="bg1"/>
                                                </a:solidFill>
                                                <a:latin typeface="Cambria Math" panose="02040503050406030204" pitchFamily="18" charset="0"/>
                                              </a:rPr>
                                              <m:t> </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𝑺</m:t>
                                            </m:r>
                                            <m:r>
                                              <a:rPr lang="en-US" altLang="zh-CN" sz="2000" b="1" i="1">
                                                <a:solidFill>
                                                  <a:schemeClr val="bg1"/>
                                                </a:solidFill>
                                                <a:latin typeface="Cambria Math" panose="02040503050406030204" pitchFamily="18" charset="0"/>
                                              </a:rPr>
                                              <m:t>𝟑</m:t>
                                            </m:r>
                                          </m:e>
                                        </m:d>
                                        <m:r>
                                          <a:rPr lang="en-US" altLang="zh-CN" sz="2000" b="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𝐤</m:t>
                                        </m:r>
                                        <m:r>
                                          <a:rPr lang="en-US" altLang="zh-CN" sz="2000" b="1">
                                            <a:solidFill>
                                              <a:schemeClr val="bg1"/>
                                            </a:solidFill>
                                            <a:latin typeface="Cambria Math" panose="02040503050406030204" pitchFamily="18" charset="0"/>
                                          </a:rPr>
                                          <m:t>,</m:t>
                                        </m:r>
                                        <m:r>
                                          <m:rPr>
                                            <m:sty m:val="p"/>
                                          </m:rPr>
                                          <a:rPr lang="en-US" altLang="zh-CN" sz="2000" b="1" i="0" smtClean="0">
                                            <a:solidFill>
                                              <a:schemeClr val="bg1"/>
                                            </a:solidFill>
                                            <a:latin typeface="Cambria Math" panose="02040503050406030204" pitchFamily="18" charset="0"/>
                                          </a:rPr>
                                          <m:t>t</m:t>
                                        </m:r>
                                      </m:sub>
                                    </m:sSub>
                                  </m:e>
                                </m:nary>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𝐌</m:t>
                                </m:r>
                                <m:r>
                                  <m:rPr>
                                    <m:lit/>
                                  </m:rPr>
                                  <a:rPr lang="en-US" altLang="zh-CN" sz="2000" b="1" i="1">
                                    <a:solidFill>
                                      <a:schemeClr val="bg1"/>
                                    </a:solidFill>
                                    <a:latin typeface="Cambria Math" panose="02040503050406030204" pitchFamily="18" charset="0"/>
                                  </a:rPr>
                                  <m:t> </m:t>
                                </m:r>
                                <m:r>
                                  <a:rPr lang="en-US" altLang="zh-CN" sz="2000" b="1" i="1">
                                    <a:solidFill>
                                      <a:schemeClr val="bg1"/>
                                    </a:solidFill>
                                    <a:latin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sSub>
                                      <m:sSubPr>
                                        <m:ctrlPr>
                                          <a:rPr lang="en-US" altLang="zh-CN" sz="2000" b="1" i="1" smtClean="0">
                                            <a:solidFill>
                                              <a:schemeClr val="bg1"/>
                                            </a:solidFill>
                                            <a:latin typeface="Cambria Math" panose="02040503050406030204" pitchFamily="18" charset="0"/>
                                          </a:rPr>
                                        </m:ctrlPr>
                                      </m:sSubPr>
                                      <m:e>
                                        <m:r>
                                          <m:rPr>
                                            <m:sty m:val="p"/>
                                          </m:rPr>
                                          <a:rPr lang="en-US" altLang="zh-CN" sz="2000" b="1" i="1" smtClean="0">
                                            <a:solidFill>
                                              <a:schemeClr val="bg1"/>
                                            </a:solidFill>
                                            <a:latin typeface="Cambria Math" panose="02040503050406030204" pitchFamily="18" charset="0"/>
                                          </a:rPr>
                                          <m:t>y</m:t>
                                        </m:r>
                                      </m:e>
                                      <m:sub>
                                        <m:r>
                                          <a:rPr lang="en-US" altLang="zh-CN" sz="2000" b="1" i="1" smtClean="0">
                                            <a:solidFill>
                                              <a:schemeClr val="bg1"/>
                                            </a:solidFill>
                                            <a:latin typeface="Cambria Math" panose="02040503050406030204" pitchFamily="18" charset="0"/>
                                          </a:rPr>
                                          <m:t>1,</m:t>
                                        </m:r>
                                        <m:r>
                                          <m:rPr>
                                            <m:sty m:val="p"/>
                                          </m:rPr>
                                          <a:rPr lang="en-US" altLang="zh-CN" sz="2000" b="1" i="1" smtClean="0">
                                            <a:solidFill>
                                              <a:schemeClr val="bg1"/>
                                            </a:solidFill>
                                            <a:latin typeface="Cambria Math" panose="02040503050406030204" pitchFamily="18" charset="0"/>
                                          </a:rPr>
                                          <m:t>t</m:t>
                                        </m:r>
                                      </m:sub>
                                    </m:sSub>
                                  </m:e>
                                  <m:sub>
                                    <m:r>
                                      <m:rPr>
                                        <m:lit/>
                                      </m:rPr>
                                      <a:rPr lang="en-US" altLang="zh-CN" sz="2000" b="1" i="1">
                                        <a:solidFill>
                                          <a:schemeClr val="bg1"/>
                                        </a:solidFill>
                                        <a:latin typeface="Cambria Math" panose="02040503050406030204" pitchFamily="18" charset="0"/>
                                      </a:rPr>
                                      <m:t> </m:t>
                                    </m:r>
                                  </m:sub>
                                </m:sSub>
                              </m:e>
                            </m:mr>
                            <m:mr>
                              <m:e>
                                <m:r>
                                  <a:rPr lang="en-US" altLang="zh-CN" sz="2000" b="1">
                                    <a:solidFill>
                                      <a:schemeClr val="bg1"/>
                                    </a:solidFill>
                                    <a:latin typeface="Cambria Math" panose="02040503050406030204" pitchFamily="18" charset="0"/>
                                  </a:rPr>
                                  <m:t> </m:t>
                                </m:r>
                                <m:nary>
                                  <m:naryPr>
                                    <m:chr m:val="∑"/>
                                    <m:supHide m:val="on"/>
                                    <m:ctrlPr>
                                      <a:rPr lang="en-US" altLang="zh-CN" sz="2000" b="1" i="1">
                                        <a:solidFill>
                                          <a:schemeClr val="bg1"/>
                                        </a:solidFill>
                                        <a:latin typeface="Cambria Math" panose="02040503050406030204" pitchFamily="18" charset="0"/>
                                      </a:rPr>
                                    </m:ctrlPr>
                                  </m:naryPr>
                                  <m:sub>
                                    <m:r>
                                      <a:rPr lang="en-US" altLang="zh-CN" sz="2000" b="1" i="1">
                                        <a:solidFill>
                                          <a:schemeClr val="bg1"/>
                                        </a:solidFill>
                                        <a:latin typeface="Cambria Math" panose="02040503050406030204" pitchFamily="18" charset="0"/>
                                      </a:rPr>
                                      <m:t>𝐤</m:t>
                                    </m:r>
                                    <m:r>
                                      <m:rPr>
                                        <m:lit/>
                                      </m:rPr>
                                      <a:rPr lang="en-US" altLang="zh-CN" sz="2000" b="1" i="1">
                                        <a:solidFill>
                                          <a:schemeClr val="bg1"/>
                                        </a:solidFill>
                                        <a:latin typeface="Cambria Math" panose="02040503050406030204" pitchFamily="18" charset="0"/>
                                      </a:rPr>
                                      <m:t> </m:t>
                                    </m:r>
                                    <m:r>
                                      <a:rPr lang="en-US" altLang="zh-CN" sz="2000" b="1" i="1">
                                        <a:solidFill>
                                          <a:schemeClr val="bg1"/>
                                        </a:solidFill>
                                        <a:latin typeface="Cambria Math" panose="02040503050406030204" pitchFamily="18" charset="0"/>
                                      </a:rPr>
                                      <m:t>∈</m:t>
                                    </m:r>
                                    <m:r>
                                      <m:rPr>
                                        <m:sty m:val="p"/>
                                      </m:rPr>
                                      <a:rPr lang="en-US" altLang="zh-CN" sz="2000" b="1" i="1">
                                        <a:solidFill>
                                          <a:schemeClr val="bg1"/>
                                        </a:solidFill>
                                        <a:latin typeface="Cambria Math" panose="02040503050406030204" pitchFamily="18" charset="0"/>
                                      </a:rPr>
                                      <m:t>K</m:t>
                                    </m:r>
                                  </m:sub>
                                  <m:sup/>
                                  <m:e>
                                    <m:sSub>
                                      <m:sSubPr>
                                        <m:ctrlPr>
                                          <a:rPr lang="en-US" altLang="zh-CN" sz="2000" b="1" i="1" smtClean="0">
                                            <a:solidFill>
                                              <a:schemeClr val="bg1"/>
                                            </a:solidFill>
                                            <a:latin typeface="Cambria Math" panose="02040503050406030204" pitchFamily="18" charset="0"/>
                                          </a:rPr>
                                        </m:ctrlPr>
                                      </m:sSubPr>
                                      <m:e>
                                        <m:r>
                                          <m:rPr>
                                            <m:sty m:val="p"/>
                                          </m:rPr>
                                          <a:rPr lang="en-US" altLang="zh-CN" sz="2000" b="1" i="1" smtClean="0">
                                            <a:solidFill>
                                              <a:schemeClr val="bg1"/>
                                            </a:solidFill>
                                            <a:latin typeface="Cambria Math" panose="02040503050406030204" pitchFamily="18" charset="0"/>
                                          </a:rPr>
                                          <m:t>x</m:t>
                                        </m:r>
                                      </m:e>
                                      <m:sub>
                                        <m:d>
                                          <m:dPr>
                                            <m:ctrlPr>
                                              <a:rPr lang="en-US" altLang="zh-CN" sz="2000" b="1" i="1">
                                                <a:solidFill>
                                                  <a:schemeClr val="bg1"/>
                                                </a:solidFill>
                                                <a:latin typeface="Cambria Math" panose="02040503050406030204" pitchFamily="18" charset="0"/>
                                              </a:rPr>
                                            </m:ctrlPr>
                                          </m:dPr>
                                          <m:e>
                                            <m:r>
                                              <a:rPr lang="en-US" altLang="zh-CN" sz="2000" b="1" i="1">
                                                <a:solidFill>
                                                  <a:schemeClr val="bg1"/>
                                                </a:solidFill>
                                                <a:latin typeface="Cambria Math" panose="02040503050406030204" pitchFamily="18" charset="0"/>
                                              </a:rPr>
                                              <m:t>𝐒𝟐</m:t>
                                            </m:r>
                                            <m:r>
                                              <m:rPr>
                                                <m:lit/>
                                              </m:rPr>
                                              <a:rPr lang="en-US" altLang="zh-CN" sz="2000" b="1" i="1">
                                                <a:solidFill>
                                                  <a:schemeClr val="bg1"/>
                                                </a:solidFill>
                                                <a:latin typeface="Cambria Math" panose="02040503050406030204" pitchFamily="18" charset="0"/>
                                              </a:rPr>
                                              <m:t> </m:t>
                                            </m:r>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𝑬</m:t>
                                            </m:r>
                                            <m:r>
                                              <a:rPr lang="en-US" altLang="zh-CN" sz="2000" b="1" i="1">
                                                <a:solidFill>
                                                  <a:schemeClr val="bg1"/>
                                                </a:solidFill>
                                                <a:latin typeface="Cambria Math" panose="02040503050406030204" pitchFamily="18" charset="0"/>
                                              </a:rPr>
                                              <m:t>𝟐</m:t>
                                            </m:r>
                                          </m:e>
                                        </m:d>
                                        <m:r>
                                          <a:rPr lang="en-US" altLang="zh-CN" sz="2000" b="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𝐤</m:t>
                                        </m:r>
                                        <m:r>
                                          <a:rPr lang="en-US" altLang="zh-CN" sz="2000" b="1">
                                            <a:solidFill>
                                              <a:schemeClr val="bg1"/>
                                            </a:solidFill>
                                            <a:latin typeface="Cambria Math" panose="02040503050406030204" pitchFamily="18" charset="0"/>
                                          </a:rPr>
                                          <m:t>,</m:t>
                                        </m:r>
                                        <m:r>
                                          <m:rPr>
                                            <m:sty m:val="p"/>
                                          </m:rPr>
                                          <a:rPr lang="en-US" altLang="zh-CN" sz="2000" b="1" i="0" smtClean="0">
                                            <a:solidFill>
                                              <a:schemeClr val="bg1"/>
                                            </a:solidFill>
                                            <a:latin typeface="Cambria Math" panose="02040503050406030204" pitchFamily="18" charset="0"/>
                                          </a:rPr>
                                          <m:t>t</m:t>
                                        </m:r>
                                      </m:sub>
                                    </m:sSub>
                                  </m:e>
                                </m:nary>
                                <m:r>
                                  <a:rPr lang="en-US" altLang="zh-CN" sz="2000" b="1" i="1">
                                    <a:solidFill>
                                      <a:schemeClr val="bg1"/>
                                    </a:solidFill>
                                    <a:latin typeface="Cambria Math" panose="02040503050406030204" pitchFamily="18" charset="0"/>
                                  </a:rPr>
                                  <m:t>≤</m:t>
                                </m:r>
                                <m:r>
                                  <a:rPr lang="en-US" altLang="zh-CN" sz="2000" b="1" i="1">
                                    <a:solidFill>
                                      <a:schemeClr val="bg1"/>
                                    </a:solidFill>
                                    <a:latin typeface="Cambria Math" panose="02040503050406030204" pitchFamily="18" charset="0"/>
                                  </a:rPr>
                                  <m:t>𝐌</m:t>
                                </m:r>
                                <m:r>
                                  <m:rPr>
                                    <m:lit/>
                                  </m:rPr>
                                  <a:rPr lang="en-US" altLang="zh-CN" sz="2000" b="1" i="1">
                                    <a:solidFill>
                                      <a:schemeClr val="bg1"/>
                                    </a:solidFill>
                                    <a:latin typeface="Cambria Math" panose="02040503050406030204" pitchFamily="18" charset="0"/>
                                  </a:rPr>
                                  <m:t> </m:t>
                                </m:r>
                                <m:r>
                                  <a:rPr lang="en-US" altLang="zh-CN" sz="2000" b="1" i="1">
                                    <a:solidFill>
                                      <a:schemeClr val="bg1"/>
                                    </a:solidFill>
                                    <a:latin typeface="Cambria Math" panose="02040503050406030204" pitchFamily="18" charset="0"/>
                                  </a:rPr>
                                  <m:t>⋅</m:t>
                                </m:r>
                                <m:d>
                                  <m:dPr>
                                    <m:ctrlPr>
                                      <a:rPr lang="en-US" altLang="zh-CN" sz="2000" b="1" i="1">
                                        <a:solidFill>
                                          <a:schemeClr val="bg1"/>
                                        </a:solidFill>
                                        <a:latin typeface="Cambria Math" panose="02040503050406030204" pitchFamily="18" charset="0"/>
                                      </a:rPr>
                                    </m:ctrlPr>
                                  </m:dPr>
                                  <m:e>
                                    <m:r>
                                      <a:rPr lang="en-US" altLang="zh-CN" sz="2000" b="1" i="1">
                                        <a:solidFill>
                                          <a:schemeClr val="bg1"/>
                                        </a:solidFill>
                                        <a:latin typeface="Cambria Math" panose="02040503050406030204" pitchFamily="18" charset="0"/>
                                      </a:rPr>
                                      <m:t>𝟏</m:t>
                                    </m:r>
                                    <m:r>
                                      <m:rPr>
                                        <m:lit/>
                                      </m:rPr>
                                      <a:rPr lang="en-US" altLang="zh-CN" sz="2000" b="1" i="1">
                                        <a:solidFill>
                                          <a:schemeClr val="bg1"/>
                                        </a:solidFill>
                                        <a:latin typeface="Cambria Math" panose="02040503050406030204" pitchFamily="18" charset="0"/>
                                      </a:rPr>
                                      <m:t> </m:t>
                                    </m:r>
                                    <m:r>
                                      <a:rPr lang="en-US" altLang="zh-CN" sz="2000" b="1" i="1">
                                        <a:solidFill>
                                          <a:schemeClr val="bg1"/>
                                        </a:solidFill>
                                        <a:latin typeface="Cambria Math" panose="02040503050406030204" pitchFamily="18" charset="0"/>
                                      </a:rPr>
                                      <m:t>−</m:t>
                                    </m:r>
                                    <m:r>
                                      <m:rPr>
                                        <m:lit/>
                                      </m:rPr>
                                      <a:rPr lang="en-US" altLang="zh-CN" sz="2000" b="1" i="1">
                                        <a:solidFill>
                                          <a:schemeClr val="bg1"/>
                                        </a:solidFill>
                                        <a:latin typeface="Cambria Math" panose="02040503050406030204" pitchFamily="18" charset="0"/>
                                      </a:rPr>
                                      <m:t> </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𝒚</m:t>
                                        </m:r>
                                      </m:e>
                                      <m:sub>
                                        <m:r>
                                          <a:rPr lang="en-US" altLang="zh-CN" sz="2000" b="1" i="1" smtClean="0">
                                            <a:solidFill>
                                              <a:schemeClr val="bg1"/>
                                            </a:solidFill>
                                            <a:latin typeface="Cambria Math" panose="02040503050406030204" pitchFamily="18" charset="0"/>
                                          </a:rPr>
                                          <m:t>1.</m:t>
                                        </m:r>
                                        <m:r>
                                          <m:rPr>
                                            <m:sty m:val="p"/>
                                          </m:rPr>
                                          <a:rPr lang="en-US" altLang="zh-CN" sz="2000" b="1" i="1" smtClean="0">
                                            <a:solidFill>
                                              <a:schemeClr val="bg1"/>
                                            </a:solidFill>
                                            <a:latin typeface="Cambria Math" panose="02040503050406030204" pitchFamily="18" charset="0"/>
                                          </a:rPr>
                                          <m:t>t</m:t>
                                        </m:r>
                                      </m:sub>
                                    </m:sSub>
                                  </m:e>
                                </m:d>
                                <m:r>
                                  <m:rPr>
                                    <m:lit/>
                                  </m:rPr>
                                  <a:rPr lang="en-US" altLang="zh-CN" sz="2000" b="1" i="1">
                                    <a:solidFill>
                                      <a:schemeClr val="bg1"/>
                                    </a:solidFill>
                                    <a:latin typeface="Cambria Math" panose="02040503050406030204" pitchFamily="18" charset="0"/>
                                  </a:rPr>
                                  <m:t> </m:t>
                                </m:r>
                              </m:e>
                            </m:mr>
                          </m:m>
                        </m:e>
                      </m:d>
                    </m:oMath>
                  </m:oMathPara>
                </a14:m>
                <a:endParaRPr lang="zh-CN" altLang="en-US" sz="2000" b="1" dirty="0"/>
              </a:p>
            </p:txBody>
          </p:sp>
        </mc:Choice>
        <mc:Fallback xmlns="">
          <p:sp>
            <p:nvSpPr>
              <p:cNvPr id="32" name="文本框 31">
                <a:extLst>
                  <a:ext uri="{FF2B5EF4-FFF2-40B4-BE49-F238E27FC236}">
                    <a16:creationId xmlns:a16="http://schemas.microsoft.com/office/drawing/2014/main" id="{B9A57731-3EC5-2493-E011-DB0ACAB715C8}"/>
                  </a:ext>
                </a:extLst>
              </p:cNvPr>
              <p:cNvSpPr txBox="1">
                <a:spLocks noRot="1" noChangeAspect="1" noMove="1" noResize="1" noEditPoints="1" noAdjustHandles="1" noChangeArrowheads="1" noChangeShapeType="1" noTextEdit="1"/>
              </p:cNvSpPr>
              <p:nvPr/>
            </p:nvSpPr>
            <p:spPr>
              <a:xfrm>
                <a:off x="9493980" y="6886766"/>
                <a:ext cx="4136196" cy="1534844"/>
              </a:xfrm>
              <a:prstGeom prst="rect">
                <a:avLst/>
              </a:prstGeom>
              <a:blipFill>
                <a:blip r:embed="rId11"/>
                <a:stretch>
                  <a:fillRect/>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87FF"/>
        </a:solidFill>
        <a:effectLst/>
      </p:bgPr>
    </p:bg>
    <p:spTree>
      <p:nvGrpSpPr>
        <p:cNvPr id="1" name=""/>
        <p:cNvGrpSpPr/>
        <p:nvPr/>
      </p:nvGrpSpPr>
      <p:grpSpPr>
        <a:xfrm>
          <a:off x="0" y="0"/>
          <a:ext cx="0" cy="0"/>
          <a:chOff x="0" y="0"/>
          <a:chExt cx="0" cy="0"/>
        </a:xfrm>
      </p:grpSpPr>
      <p:grpSp>
        <p:nvGrpSpPr>
          <p:cNvPr id="2" name="Group 2"/>
          <p:cNvGrpSpPr/>
          <p:nvPr/>
        </p:nvGrpSpPr>
        <p:grpSpPr>
          <a:xfrm>
            <a:off x="9769" y="24423"/>
            <a:ext cx="9144000" cy="10281980"/>
            <a:chOff x="0" y="0"/>
            <a:chExt cx="2409472" cy="2709333"/>
          </a:xfrm>
        </p:grpSpPr>
        <p:sp>
          <p:nvSpPr>
            <p:cNvPr id="3" name="Freeform 3"/>
            <p:cNvSpPr/>
            <p:nvPr/>
          </p:nvSpPr>
          <p:spPr>
            <a:xfrm>
              <a:off x="0" y="0"/>
              <a:ext cx="2409472" cy="2709333"/>
            </a:xfrm>
            <a:custGeom>
              <a:avLst/>
              <a:gdLst/>
              <a:ahLst/>
              <a:cxnLst/>
              <a:rect l="l" t="t" r="r" b="b"/>
              <a:pathLst>
                <a:path w="2409472" h="2709333">
                  <a:moveTo>
                    <a:pt x="0" y="0"/>
                  </a:moveTo>
                  <a:lnTo>
                    <a:pt x="2409472" y="0"/>
                  </a:lnTo>
                  <a:lnTo>
                    <a:pt x="2409472" y="2709333"/>
                  </a:lnTo>
                  <a:lnTo>
                    <a:pt x="0" y="2709333"/>
                  </a:lnTo>
                  <a:close/>
                </a:path>
              </a:pathLst>
            </a:custGeom>
            <a:solidFill>
              <a:srgbClr val="FFFFFF"/>
            </a:solidFill>
          </p:spPr>
        </p:sp>
        <p:sp>
          <p:nvSpPr>
            <p:cNvPr id="4" name="TextBox 4"/>
            <p:cNvSpPr txBox="1"/>
            <p:nvPr/>
          </p:nvSpPr>
          <p:spPr>
            <a:xfrm>
              <a:off x="0" y="-19050"/>
              <a:ext cx="2409472" cy="2728383"/>
            </a:xfrm>
            <a:prstGeom prst="rect">
              <a:avLst/>
            </a:prstGeom>
          </p:spPr>
          <p:txBody>
            <a:bodyPr lIns="71403" tIns="71403" rIns="71403" bIns="71403" rtlCol="0" anchor="ctr"/>
            <a:lstStyle/>
            <a:p>
              <a:pPr algn="ctr">
                <a:lnSpc>
                  <a:spcPts val="2085"/>
                </a:lnSpc>
              </a:pPr>
              <a:endParaRPr/>
            </a:p>
          </p:txBody>
        </p:sp>
      </p:grpSp>
      <p:grpSp>
        <p:nvGrpSpPr>
          <p:cNvPr id="6" name="Group 6"/>
          <p:cNvGrpSpPr/>
          <p:nvPr/>
        </p:nvGrpSpPr>
        <p:grpSpPr>
          <a:xfrm>
            <a:off x="10483554" y="2253586"/>
            <a:ext cx="6464892" cy="6547514"/>
            <a:chOff x="0" y="114300"/>
            <a:chExt cx="8619857" cy="8730018"/>
          </a:xfrm>
        </p:grpSpPr>
        <p:sp>
          <p:nvSpPr>
            <p:cNvPr id="7" name="AutoShape 7"/>
            <p:cNvSpPr/>
            <p:nvPr/>
          </p:nvSpPr>
          <p:spPr>
            <a:xfrm>
              <a:off x="35701" y="2771016"/>
              <a:ext cx="1308403" cy="0"/>
            </a:xfrm>
            <a:prstGeom prst="line">
              <a:avLst/>
            </a:prstGeom>
            <a:ln w="89253" cap="flat">
              <a:solidFill>
                <a:srgbClr val="002F69"/>
              </a:solidFill>
              <a:prstDash val="solid"/>
              <a:headEnd type="none" w="sm" len="sm"/>
              <a:tailEnd type="none" w="sm" len="sm"/>
            </a:ln>
          </p:spPr>
        </p:sp>
        <p:sp>
          <p:nvSpPr>
            <p:cNvPr id="8" name="TextBox 8"/>
            <p:cNvSpPr txBox="1"/>
            <p:nvPr/>
          </p:nvSpPr>
          <p:spPr>
            <a:xfrm>
              <a:off x="0" y="3265439"/>
              <a:ext cx="8619857" cy="5578879"/>
            </a:xfrm>
            <a:prstGeom prst="rect">
              <a:avLst/>
            </a:prstGeom>
          </p:spPr>
          <p:txBody>
            <a:bodyPr lIns="0" tIns="0" rIns="0" bIns="0" rtlCol="0" anchor="t">
              <a:spAutoFit/>
            </a:bodyPr>
            <a:lstStyle/>
            <a:p>
              <a:pPr algn="l">
                <a:lnSpc>
                  <a:spcPts val="3266"/>
                </a:lnSpc>
              </a:pPr>
              <a:r>
                <a:rPr lang="en-US" sz="1967" dirty="0">
                  <a:solidFill>
                    <a:srgbClr val="FFFFFF"/>
                  </a:solidFill>
                  <a:latin typeface="Aileron"/>
                  <a:ea typeface="Aileron"/>
                  <a:cs typeface="Aileron"/>
                  <a:sym typeface="Aileron"/>
                </a:rPr>
                <a:t>The </a:t>
              </a:r>
              <a:r>
                <a:rPr lang="en-US" altLang="zh-CN" sz="1967" dirty="0">
                  <a:solidFill>
                    <a:srgbClr val="FFFFFF"/>
                  </a:solidFill>
                  <a:latin typeface="Aileron"/>
                  <a:ea typeface="Aileron"/>
                  <a:cs typeface="Aileron"/>
                  <a:sym typeface="Aileron"/>
                </a:rPr>
                <a:t>o</a:t>
              </a:r>
              <a:r>
                <a:rPr lang="en-US" sz="1967" dirty="0">
                  <a:solidFill>
                    <a:srgbClr val="FFFFFF"/>
                  </a:solidFill>
                  <a:latin typeface="Aileron"/>
                  <a:ea typeface="Aileron"/>
                  <a:cs typeface="Aileron"/>
                  <a:sym typeface="Aileron"/>
                </a:rPr>
                <a:t>ptimal solution based on the mixed integer linear programming model and the provided dataset, the optimal 24-hour pipeline scheduling solution achieves a total transportation cost of 50,586.84. This solution effectively minimizes overall operational costs while strictly adhering to complex physical and logical constraints, including pipeline flow capacities, station inventory limits, and the mutual exclusion valve switching logic at critical hubs. The comprehensive results are as follows.</a:t>
              </a:r>
            </a:p>
          </p:txBody>
        </p:sp>
        <p:sp>
          <p:nvSpPr>
            <p:cNvPr id="9" name="TextBox 9"/>
            <p:cNvSpPr txBox="1"/>
            <p:nvPr/>
          </p:nvSpPr>
          <p:spPr>
            <a:xfrm>
              <a:off x="0" y="114300"/>
              <a:ext cx="8619857" cy="2120239"/>
            </a:xfrm>
            <a:prstGeom prst="rect">
              <a:avLst/>
            </a:prstGeom>
          </p:spPr>
          <p:txBody>
            <a:bodyPr lIns="0" tIns="0" rIns="0" bIns="0" rtlCol="0" anchor="t">
              <a:spAutoFit/>
            </a:bodyPr>
            <a:lstStyle/>
            <a:p>
              <a:pPr algn="l">
                <a:lnSpc>
                  <a:spcPts val="6184"/>
                </a:lnSpc>
              </a:pPr>
              <a:r>
                <a:rPr lang="en-US" sz="6184" b="1" dirty="0">
                  <a:solidFill>
                    <a:srgbClr val="FFFFFF"/>
                  </a:solidFill>
                  <a:latin typeface="Aileron Bold"/>
                  <a:ea typeface="Aileron Bold"/>
                  <a:cs typeface="Aileron Bold"/>
                  <a:sym typeface="Aileron Bold"/>
                </a:rPr>
                <a:t>The Optimal Solution</a:t>
              </a:r>
            </a:p>
          </p:txBody>
        </p:sp>
      </p:grpSp>
      <p:pic>
        <p:nvPicPr>
          <p:cNvPr id="14" name="图片 13" descr="文本&#10;&#10;AI 生成的内容可能不正确。">
            <a:extLst>
              <a:ext uri="{FF2B5EF4-FFF2-40B4-BE49-F238E27FC236}">
                <a16:creationId xmlns:a16="http://schemas.microsoft.com/office/drawing/2014/main" id="{7B557D25-6D17-71D2-4703-E7E25D6AE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469" y="2628900"/>
            <a:ext cx="8610600" cy="4800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EF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6532174" y="3652741"/>
            <a:ext cx="5223652" cy="5605558"/>
            <a:chOff x="0" y="0"/>
            <a:chExt cx="1117418" cy="857069"/>
          </a:xfrm>
        </p:grpSpPr>
        <p:sp>
          <p:nvSpPr>
            <p:cNvPr id="3" name="Freeform 3"/>
            <p:cNvSpPr/>
            <p:nvPr/>
          </p:nvSpPr>
          <p:spPr>
            <a:xfrm>
              <a:off x="0" y="0"/>
              <a:ext cx="1117418" cy="857069"/>
            </a:xfrm>
            <a:custGeom>
              <a:avLst/>
              <a:gdLst/>
              <a:ahLst/>
              <a:cxnLst/>
              <a:rect l="l" t="t" r="r" b="b"/>
              <a:pathLst>
                <a:path w="1117418" h="857069">
                  <a:moveTo>
                    <a:pt x="0" y="0"/>
                  </a:moveTo>
                  <a:lnTo>
                    <a:pt x="1117418" y="0"/>
                  </a:lnTo>
                  <a:lnTo>
                    <a:pt x="1117418" y="857069"/>
                  </a:lnTo>
                  <a:lnTo>
                    <a:pt x="0" y="857069"/>
                  </a:lnTo>
                  <a:close/>
                </a:path>
              </a:pathLst>
            </a:custGeom>
            <a:solidFill>
              <a:srgbClr val="FFFFFF"/>
            </a:solidFill>
            <a:ln cap="sq">
              <a:noFill/>
              <a:prstDash val="solid"/>
              <a:miter/>
            </a:ln>
          </p:spPr>
        </p:sp>
        <p:sp>
          <p:nvSpPr>
            <p:cNvPr id="4" name="TextBox 4"/>
            <p:cNvSpPr txBox="1"/>
            <p:nvPr/>
          </p:nvSpPr>
          <p:spPr>
            <a:xfrm>
              <a:off x="0" y="-38100"/>
              <a:ext cx="1117418" cy="895169"/>
            </a:xfrm>
            <a:prstGeom prst="rect">
              <a:avLst/>
            </a:prstGeom>
          </p:spPr>
          <p:txBody>
            <a:bodyPr lIns="71403" tIns="71403" rIns="71403" bIns="71403" rtlCol="0" anchor="ctr"/>
            <a:lstStyle/>
            <a:p>
              <a:pPr marL="0" lvl="0" indent="0" algn="ctr">
                <a:lnSpc>
                  <a:spcPts val="2754"/>
                </a:lnSpc>
                <a:spcBef>
                  <a:spcPct val="0"/>
                </a:spcBef>
              </a:pPr>
              <a:endParaRPr/>
            </a:p>
          </p:txBody>
        </p:sp>
      </p:grpSp>
      <p:grpSp>
        <p:nvGrpSpPr>
          <p:cNvPr id="5" name="Group 5"/>
          <p:cNvGrpSpPr/>
          <p:nvPr/>
        </p:nvGrpSpPr>
        <p:grpSpPr>
          <a:xfrm rot="-10800000">
            <a:off x="12344400" y="3652741"/>
            <a:ext cx="5223652" cy="5605559"/>
            <a:chOff x="0" y="0"/>
            <a:chExt cx="1117418" cy="857069"/>
          </a:xfrm>
        </p:grpSpPr>
        <p:sp>
          <p:nvSpPr>
            <p:cNvPr id="6" name="Freeform 6"/>
            <p:cNvSpPr/>
            <p:nvPr/>
          </p:nvSpPr>
          <p:spPr>
            <a:xfrm>
              <a:off x="0" y="0"/>
              <a:ext cx="1117418" cy="857069"/>
            </a:xfrm>
            <a:custGeom>
              <a:avLst/>
              <a:gdLst/>
              <a:ahLst/>
              <a:cxnLst/>
              <a:rect l="l" t="t" r="r" b="b"/>
              <a:pathLst>
                <a:path w="1117418" h="857069">
                  <a:moveTo>
                    <a:pt x="0" y="0"/>
                  </a:moveTo>
                  <a:lnTo>
                    <a:pt x="1117418" y="0"/>
                  </a:lnTo>
                  <a:lnTo>
                    <a:pt x="1117418" y="857069"/>
                  </a:lnTo>
                  <a:lnTo>
                    <a:pt x="0" y="857069"/>
                  </a:lnTo>
                  <a:close/>
                </a:path>
              </a:pathLst>
            </a:custGeom>
            <a:solidFill>
              <a:srgbClr val="FFFFFF"/>
            </a:solidFill>
            <a:ln cap="sq">
              <a:noFill/>
              <a:prstDash val="solid"/>
              <a:miter/>
            </a:ln>
          </p:spPr>
        </p:sp>
        <p:sp>
          <p:nvSpPr>
            <p:cNvPr id="7" name="TextBox 7"/>
            <p:cNvSpPr txBox="1"/>
            <p:nvPr/>
          </p:nvSpPr>
          <p:spPr>
            <a:xfrm>
              <a:off x="0" y="-38100"/>
              <a:ext cx="1117418" cy="895169"/>
            </a:xfrm>
            <a:prstGeom prst="rect">
              <a:avLst/>
            </a:prstGeom>
          </p:spPr>
          <p:txBody>
            <a:bodyPr lIns="71403" tIns="71403" rIns="71403" bIns="71403" rtlCol="0" anchor="ctr"/>
            <a:lstStyle/>
            <a:p>
              <a:pPr marL="0" lvl="0" indent="0" algn="ctr">
                <a:lnSpc>
                  <a:spcPts val="2754"/>
                </a:lnSpc>
                <a:spcBef>
                  <a:spcPct val="0"/>
                </a:spcBef>
              </a:pPr>
              <a:endParaRPr/>
            </a:p>
          </p:txBody>
        </p:sp>
      </p:grpSp>
      <p:grpSp>
        <p:nvGrpSpPr>
          <p:cNvPr id="8" name="Group 8"/>
          <p:cNvGrpSpPr/>
          <p:nvPr/>
        </p:nvGrpSpPr>
        <p:grpSpPr>
          <a:xfrm rot="-10800000">
            <a:off x="762001" y="3652743"/>
            <a:ext cx="5223652" cy="5605557"/>
            <a:chOff x="0" y="0"/>
            <a:chExt cx="1117418" cy="857069"/>
          </a:xfrm>
        </p:grpSpPr>
        <p:sp>
          <p:nvSpPr>
            <p:cNvPr id="9" name="Freeform 9"/>
            <p:cNvSpPr/>
            <p:nvPr/>
          </p:nvSpPr>
          <p:spPr>
            <a:xfrm>
              <a:off x="0" y="0"/>
              <a:ext cx="1117418" cy="857069"/>
            </a:xfrm>
            <a:custGeom>
              <a:avLst/>
              <a:gdLst/>
              <a:ahLst/>
              <a:cxnLst/>
              <a:rect l="l" t="t" r="r" b="b"/>
              <a:pathLst>
                <a:path w="1117418" h="857069">
                  <a:moveTo>
                    <a:pt x="0" y="0"/>
                  </a:moveTo>
                  <a:lnTo>
                    <a:pt x="1117418" y="0"/>
                  </a:lnTo>
                  <a:lnTo>
                    <a:pt x="1117418" y="857069"/>
                  </a:lnTo>
                  <a:lnTo>
                    <a:pt x="0" y="857069"/>
                  </a:lnTo>
                  <a:close/>
                </a:path>
              </a:pathLst>
            </a:custGeom>
            <a:solidFill>
              <a:srgbClr val="FFFFFF"/>
            </a:solidFill>
            <a:ln cap="sq">
              <a:noFill/>
              <a:prstDash val="solid"/>
              <a:miter/>
            </a:ln>
          </p:spPr>
        </p:sp>
        <p:sp>
          <p:nvSpPr>
            <p:cNvPr id="10" name="TextBox 10"/>
            <p:cNvSpPr txBox="1"/>
            <p:nvPr/>
          </p:nvSpPr>
          <p:spPr>
            <a:xfrm>
              <a:off x="0" y="-38100"/>
              <a:ext cx="1117418" cy="895169"/>
            </a:xfrm>
            <a:prstGeom prst="rect">
              <a:avLst/>
            </a:prstGeom>
          </p:spPr>
          <p:txBody>
            <a:bodyPr lIns="71403" tIns="71403" rIns="71403" bIns="71403" rtlCol="0" anchor="ctr"/>
            <a:lstStyle/>
            <a:p>
              <a:pPr marL="0" lvl="0" indent="0" algn="ctr">
                <a:lnSpc>
                  <a:spcPts val="2754"/>
                </a:lnSpc>
                <a:spcBef>
                  <a:spcPct val="0"/>
                </a:spcBef>
              </a:pPr>
              <a:endParaRPr/>
            </a:p>
          </p:txBody>
        </p:sp>
      </p:grpSp>
      <p:grpSp>
        <p:nvGrpSpPr>
          <p:cNvPr id="11" name="Group 11"/>
          <p:cNvGrpSpPr/>
          <p:nvPr/>
        </p:nvGrpSpPr>
        <p:grpSpPr>
          <a:xfrm>
            <a:off x="6768385" y="3957914"/>
            <a:ext cx="4751229" cy="428625"/>
            <a:chOff x="0" y="38100"/>
            <a:chExt cx="6334972" cy="571500"/>
          </a:xfrm>
        </p:grpSpPr>
        <p:sp>
          <p:nvSpPr>
            <p:cNvPr id="12" name="AutoShape 12"/>
            <p:cNvSpPr/>
            <p:nvPr/>
          </p:nvSpPr>
          <p:spPr>
            <a:xfrm>
              <a:off x="35701" y="609600"/>
              <a:ext cx="1308403" cy="0"/>
            </a:xfrm>
            <a:prstGeom prst="line">
              <a:avLst/>
            </a:prstGeom>
            <a:ln w="89253" cap="flat">
              <a:solidFill>
                <a:srgbClr val="002F69"/>
              </a:solidFill>
              <a:prstDash val="solid"/>
              <a:headEnd type="none" w="sm" len="sm"/>
              <a:tailEnd type="none" w="sm" len="sm"/>
            </a:ln>
          </p:spPr>
        </p:sp>
        <p:sp>
          <p:nvSpPr>
            <p:cNvPr id="14" name="TextBox 14"/>
            <p:cNvSpPr txBox="1"/>
            <p:nvPr/>
          </p:nvSpPr>
          <p:spPr>
            <a:xfrm>
              <a:off x="0" y="38100"/>
              <a:ext cx="6334972" cy="427468"/>
            </a:xfrm>
            <a:prstGeom prst="rect">
              <a:avLst/>
            </a:prstGeom>
          </p:spPr>
          <p:txBody>
            <a:bodyPr lIns="0" tIns="0" rIns="0" bIns="0" rtlCol="0" anchor="t">
              <a:spAutoFit/>
            </a:bodyPr>
            <a:lstStyle/>
            <a:p>
              <a:pPr algn="l">
                <a:lnSpc>
                  <a:spcPts val="2530"/>
                </a:lnSpc>
              </a:pPr>
              <a:r>
                <a:rPr lang="en-US" sz="2800" b="1" dirty="0">
                  <a:solidFill>
                    <a:srgbClr val="0087FF"/>
                  </a:solidFill>
                  <a:latin typeface="Aileron Bold"/>
                  <a:ea typeface="Aileron Bold"/>
                  <a:cs typeface="Aileron Bold"/>
                  <a:sym typeface="Aileron Bold"/>
                </a:rPr>
                <a:t>Inventory buffer</a:t>
              </a:r>
            </a:p>
          </p:txBody>
        </p:sp>
      </p:grpSp>
      <p:grpSp>
        <p:nvGrpSpPr>
          <p:cNvPr id="15" name="Group 15"/>
          <p:cNvGrpSpPr/>
          <p:nvPr/>
        </p:nvGrpSpPr>
        <p:grpSpPr>
          <a:xfrm>
            <a:off x="12580612" y="3947650"/>
            <a:ext cx="4751229" cy="438889"/>
            <a:chOff x="0" y="38100"/>
            <a:chExt cx="6334972" cy="585185"/>
          </a:xfrm>
        </p:grpSpPr>
        <p:sp>
          <p:nvSpPr>
            <p:cNvPr id="16" name="AutoShape 16"/>
            <p:cNvSpPr/>
            <p:nvPr/>
          </p:nvSpPr>
          <p:spPr>
            <a:xfrm>
              <a:off x="35701" y="623285"/>
              <a:ext cx="1308403" cy="0"/>
            </a:xfrm>
            <a:prstGeom prst="line">
              <a:avLst/>
            </a:prstGeom>
            <a:ln w="89253" cap="flat">
              <a:solidFill>
                <a:srgbClr val="002F69"/>
              </a:solidFill>
              <a:prstDash val="solid"/>
              <a:headEnd type="none" w="sm" len="sm"/>
              <a:tailEnd type="none" w="sm" len="sm"/>
            </a:ln>
          </p:spPr>
        </p:sp>
        <p:sp>
          <p:nvSpPr>
            <p:cNvPr id="18" name="TextBox 18"/>
            <p:cNvSpPr txBox="1"/>
            <p:nvPr/>
          </p:nvSpPr>
          <p:spPr>
            <a:xfrm>
              <a:off x="0" y="38100"/>
              <a:ext cx="6334972" cy="430716"/>
            </a:xfrm>
            <a:prstGeom prst="rect">
              <a:avLst/>
            </a:prstGeom>
          </p:spPr>
          <p:txBody>
            <a:bodyPr lIns="0" tIns="0" rIns="0" bIns="0" rtlCol="0" anchor="t">
              <a:spAutoFit/>
            </a:bodyPr>
            <a:lstStyle/>
            <a:p>
              <a:pPr algn="l">
                <a:lnSpc>
                  <a:spcPts val="2530"/>
                </a:lnSpc>
              </a:pPr>
              <a:r>
                <a:rPr lang="en-US" sz="2800" b="1" dirty="0">
                  <a:solidFill>
                    <a:srgbClr val="0087FF"/>
                  </a:solidFill>
                  <a:latin typeface="Aileron Bold"/>
                  <a:ea typeface="Aileron Bold"/>
                  <a:cs typeface="Aileron Bold"/>
                  <a:sym typeface="Aileron Bold"/>
                </a:rPr>
                <a:t>Sustainable Packaging</a:t>
              </a:r>
            </a:p>
          </p:txBody>
        </p:sp>
      </p:grpSp>
      <p:grpSp>
        <p:nvGrpSpPr>
          <p:cNvPr id="19" name="Group 19"/>
          <p:cNvGrpSpPr/>
          <p:nvPr/>
        </p:nvGrpSpPr>
        <p:grpSpPr>
          <a:xfrm>
            <a:off x="998213" y="3957914"/>
            <a:ext cx="4751229" cy="428625"/>
            <a:chOff x="0" y="38100"/>
            <a:chExt cx="6334972" cy="571500"/>
          </a:xfrm>
        </p:grpSpPr>
        <p:sp>
          <p:nvSpPr>
            <p:cNvPr id="20" name="AutoShape 20"/>
            <p:cNvSpPr/>
            <p:nvPr/>
          </p:nvSpPr>
          <p:spPr>
            <a:xfrm>
              <a:off x="35701" y="609600"/>
              <a:ext cx="1308403" cy="0"/>
            </a:xfrm>
            <a:prstGeom prst="line">
              <a:avLst/>
            </a:prstGeom>
            <a:ln w="89253" cap="flat">
              <a:solidFill>
                <a:srgbClr val="002F69"/>
              </a:solidFill>
              <a:prstDash val="solid"/>
              <a:headEnd type="none" w="sm" len="sm"/>
              <a:tailEnd type="none" w="sm" len="sm"/>
            </a:ln>
          </p:spPr>
        </p:sp>
        <p:sp>
          <p:nvSpPr>
            <p:cNvPr id="22" name="TextBox 22"/>
            <p:cNvSpPr txBox="1"/>
            <p:nvPr/>
          </p:nvSpPr>
          <p:spPr>
            <a:xfrm>
              <a:off x="0" y="38100"/>
              <a:ext cx="6334972" cy="427468"/>
            </a:xfrm>
            <a:prstGeom prst="rect">
              <a:avLst/>
            </a:prstGeom>
          </p:spPr>
          <p:txBody>
            <a:bodyPr wrap="square" lIns="0" tIns="0" rIns="0" bIns="0" rtlCol="0" anchor="t">
              <a:spAutoFit/>
            </a:bodyPr>
            <a:lstStyle/>
            <a:p>
              <a:pPr algn="l">
                <a:lnSpc>
                  <a:spcPts val="2530"/>
                </a:lnSpc>
              </a:pPr>
              <a:r>
                <a:rPr lang="en-US" sz="2800" b="1" dirty="0">
                  <a:solidFill>
                    <a:srgbClr val="0087FF"/>
                  </a:solidFill>
                  <a:latin typeface="Aileron Bold"/>
                  <a:ea typeface="Aileron Bold"/>
                  <a:cs typeface="Aileron Bold"/>
                  <a:sym typeface="Aileron Bold"/>
                </a:rPr>
                <a:t>Hub Scheduling at S2</a:t>
              </a:r>
            </a:p>
          </p:txBody>
        </p:sp>
      </p:grpSp>
      <p:sp>
        <p:nvSpPr>
          <p:cNvPr id="23" name="TextBox 23"/>
          <p:cNvSpPr txBox="1"/>
          <p:nvPr/>
        </p:nvSpPr>
        <p:spPr>
          <a:xfrm>
            <a:off x="7103531" y="398641"/>
            <a:ext cx="10422469" cy="2909643"/>
          </a:xfrm>
          <a:prstGeom prst="rect">
            <a:avLst/>
          </a:prstGeom>
        </p:spPr>
        <p:txBody>
          <a:bodyPr wrap="square" lIns="0" tIns="0" rIns="0" bIns="0" rtlCol="0" anchor="t">
            <a:spAutoFit/>
          </a:bodyPr>
          <a:lstStyle/>
          <a:p>
            <a:pPr latinLnBrk="1">
              <a:lnSpc>
                <a:spcPts val="3266"/>
              </a:lnSpc>
            </a:pPr>
            <a:r>
              <a:rPr lang="en-US" altLang="zh-CN" dirty="0">
                <a:solidFill>
                  <a:srgbClr val="002F69"/>
                </a:solidFill>
                <a:latin typeface="Aileron"/>
                <a:ea typeface="Aileron"/>
                <a:cs typeface="Aileron"/>
                <a:sym typeface="Aileron"/>
              </a:rPr>
              <a:t>The model identifies an optimal schedule with a minimum transportation cost of 50,586.84(10^4ton-km). Hub Scheduling at S2 functions as a central regulator, with total inventory peaking at ~24 units at Hour 13 to buffer demand, and primary pipelines maintaining a stable ~50% utilization. The Inventory Buffer logic, verified by Gantt charts, prioritizes S3/S6 storage at night and switches to E2/E4 supply during peak windows (Hours 7-11, 19-21) to ensure the I(24)=I(0) steady-state cycle. Finally, Berth Supply Integrity is confirmed as S4 strictly unloads only O3–O6 (zero O1/O2) to satisfy port restrictions, while S1 handles the full O1–O6 spectrum to meet all 12 specific enterprise demands.</a:t>
            </a:r>
            <a:endParaRPr lang="en-US" dirty="0">
              <a:solidFill>
                <a:srgbClr val="002F69"/>
              </a:solidFill>
              <a:latin typeface="Aileron"/>
              <a:ea typeface="Aileron"/>
              <a:cs typeface="Aileron"/>
              <a:sym typeface="Aileron"/>
            </a:endParaRPr>
          </a:p>
        </p:txBody>
      </p:sp>
      <p:grpSp>
        <p:nvGrpSpPr>
          <p:cNvPr id="24" name="Group 24"/>
          <p:cNvGrpSpPr/>
          <p:nvPr/>
        </p:nvGrpSpPr>
        <p:grpSpPr>
          <a:xfrm>
            <a:off x="762000" y="1071884"/>
            <a:ext cx="6464892" cy="1932933"/>
            <a:chOff x="43204" y="-52923"/>
            <a:chExt cx="8619857" cy="2577244"/>
          </a:xfrm>
        </p:grpSpPr>
        <p:sp>
          <p:nvSpPr>
            <p:cNvPr id="25" name="AutoShape 25"/>
            <p:cNvSpPr/>
            <p:nvPr/>
          </p:nvSpPr>
          <p:spPr>
            <a:xfrm>
              <a:off x="56229" y="2524321"/>
              <a:ext cx="1308403" cy="0"/>
            </a:xfrm>
            <a:prstGeom prst="line">
              <a:avLst/>
            </a:prstGeom>
            <a:ln w="89253" cap="flat">
              <a:solidFill>
                <a:srgbClr val="0087FF"/>
              </a:solidFill>
              <a:prstDash val="solid"/>
              <a:headEnd type="none" w="sm" len="sm"/>
              <a:tailEnd type="none" w="sm" len="sm"/>
            </a:ln>
          </p:spPr>
        </p:sp>
        <p:sp>
          <p:nvSpPr>
            <p:cNvPr id="26" name="TextBox 26"/>
            <p:cNvSpPr txBox="1"/>
            <p:nvPr/>
          </p:nvSpPr>
          <p:spPr>
            <a:xfrm>
              <a:off x="43204" y="-52923"/>
              <a:ext cx="8619857" cy="2120239"/>
            </a:xfrm>
            <a:prstGeom prst="rect">
              <a:avLst/>
            </a:prstGeom>
          </p:spPr>
          <p:txBody>
            <a:bodyPr lIns="0" tIns="0" rIns="0" bIns="0" rtlCol="0" anchor="t">
              <a:spAutoFit/>
            </a:bodyPr>
            <a:lstStyle/>
            <a:p>
              <a:pPr>
                <a:lnSpc>
                  <a:spcPts val="6184"/>
                </a:lnSpc>
              </a:pPr>
              <a:r>
                <a:rPr lang="en-US" sz="6184" b="1" dirty="0">
                  <a:solidFill>
                    <a:srgbClr val="002F69"/>
                  </a:solidFill>
                  <a:latin typeface="Aileron Bold"/>
                  <a:ea typeface="Aileron Bold"/>
                  <a:cs typeface="Aileron Bold"/>
                  <a:sym typeface="Aileron Bold"/>
                </a:rPr>
                <a:t>Analysis of the Result</a:t>
              </a:r>
            </a:p>
          </p:txBody>
        </p:sp>
      </p:grpSp>
      <p:pic>
        <p:nvPicPr>
          <p:cNvPr id="28" name="图片 27" descr="图表&#10;&#10;AI 生成的内容可能不正确。">
            <a:extLst>
              <a:ext uri="{FF2B5EF4-FFF2-40B4-BE49-F238E27FC236}">
                <a16:creationId xmlns:a16="http://schemas.microsoft.com/office/drawing/2014/main" id="{90E1623A-B5E9-228B-5865-3B6D35E52899}"/>
              </a:ext>
            </a:extLst>
          </p:cNvPr>
          <p:cNvPicPr>
            <a:picLocks noChangeAspect="1"/>
          </p:cNvPicPr>
          <p:nvPr/>
        </p:nvPicPr>
        <p:blipFill>
          <a:blip r:embed="rId3" cstate="print">
            <a:extLst>
              <a:ext uri="{28A0092B-C50C-407E-A947-70E740481C1C}">
                <a14:useLocalDpi xmlns:a14="http://schemas.microsoft.com/office/drawing/2010/main" val="0"/>
              </a:ext>
            </a:extLst>
          </a:blip>
          <a:srcRect l="9318" t="4702" r="8126" b="4982"/>
          <a:stretch>
            <a:fillRect/>
          </a:stretch>
        </p:blipFill>
        <p:spPr>
          <a:xfrm>
            <a:off x="876803" y="4615143"/>
            <a:ext cx="5068707" cy="4343394"/>
          </a:xfrm>
          <a:prstGeom prst="rect">
            <a:avLst/>
          </a:prstGeom>
        </p:spPr>
      </p:pic>
      <p:pic>
        <p:nvPicPr>
          <p:cNvPr id="30" name="图片 29" descr="图表, 条形图&#10;&#10;AI 生成的内容可能不正确。">
            <a:extLst>
              <a:ext uri="{FF2B5EF4-FFF2-40B4-BE49-F238E27FC236}">
                <a16:creationId xmlns:a16="http://schemas.microsoft.com/office/drawing/2014/main" id="{FFC828BA-3F35-E7D3-F0CD-976B8AB593EB}"/>
              </a:ext>
            </a:extLst>
          </p:cNvPr>
          <p:cNvPicPr>
            <a:picLocks noChangeAspect="1"/>
          </p:cNvPicPr>
          <p:nvPr/>
        </p:nvPicPr>
        <p:blipFill>
          <a:blip r:embed="rId4">
            <a:extLst>
              <a:ext uri="{28A0092B-C50C-407E-A947-70E740481C1C}">
                <a14:useLocalDpi xmlns:a14="http://schemas.microsoft.com/office/drawing/2010/main" val="0"/>
              </a:ext>
            </a:extLst>
          </a:blip>
          <a:srcRect l="8220" t="2217" r="7661" b="4052"/>
          <a:stretch>
            <a:fillRect/>
          </a:stretch>
        </p:blipFill>
        <p:spPr>
          <a:xfrm>
            <a:off x="12535349" y="4615144"/>
            <a:ext cx="4917077" cy="4343384"/>
          </a:xfrm>
          <a:prstGeom prst="rect">
            <a:avLst/>
          </a:prstGeom>
        </p:spPr>
      </p:pic>
      <p:pic>
        <p:nvPicPr>
          <p:cNvPr id="32" name="图片 31" descr="社交网站的手机截图&#10;&#10;AI 生成的内容可能不正确。">
            <a:extLst>
              <a:ext uri="{FF2B5EF4-FFF2-40B4-BE49-F238E27FC236}">
                <a16:creationId xmlns:a16="http://schemas.microsoft.com/office/drawing/2014/main" id="{48340BB5-DBFC-6576-9663-F457785893E3}"/>
              </a:ext>
            </a:extLst>
          </p:cNvPr>
          <p:cNvPicPr>
            <a:picLocks noChangeAspect="1"/>
          </p:cNvPicPr>
          <p:nvPr/>
        </p:nvPicPr>
        <p:blipFill>
          <a:blip r:embed="rId5">
            <a:extLst>
              <a:ext uri="{28A0092B-C50C-407E-A947-70E740481C1C}">
                <a14:useLocalDpi xmlns:a14="http://schemas.microsoft.com/office/drawing/2010/main" val="0"/>
              </a:ext>
            </a:extLst>
          </a:blip>
          <a:srcRect l="12661" t="2566" r="8970" b="1998"/>
          <a:stretch>
            <a:fillRect/>
          </a:stretch>
        </p:blipFill>
        <p:spPr>
          <a:xfrm>
            <a:off x="6640771" y="4615143"/>
            <a:ext cx="5087618" cy="434339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312</TotalTime>
  <Words>1482</Words>
  <Application>Microsoft Office PowerPoint</Application>
  <PresentationFormat>自定义</PresentationFormat>
  <Paragraphs>92</Paragraphs>
  <Slides>14</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Arial</vt:lpstr>
      <vt:lpstr>DM Sans</vt:lpstr>
      <vt:lpstr>Aileron</vt:lpstr>
      <vt:lpstr>等线</vt:lpstr>
      <vt:lpstr>Aileron Bold</vt:lpstr>
      <vt:lpstr>Cambria Math</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Sustainability Initiatives Business Website in Dark Blue White Bright Blue Simple Professional Style</dc:title>
  <cp:lastModifiedBy>韫译萱 张</cp:lastModifiedBy>
  <cp:revision>6</cp:revision>
  <dcterms:created xsi:type="dcterms:W3CDTF">2006-08-16T00:00:00Z</dcterms:created>
  <dcterms:modified xsi:type="dcterms:W3CDTF">2026-01-04T06:12:41Z</dcterms:modified>
  <dc:identifier>DAG9QFjgOUI</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{"Label":"1","ContentProducer":"001191110105MA01AN806X00000","ProduceID":"DAG9QFjgOUI","ReservedCode1":"","ContentPropagator":"001191110105MA01AN806X00000","PropagateID":"DAG9QFjgOUI","ReservedCode2":""}</vt:lpwstr>
  </property>
</Properties>
</file>